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45"/>
  </p:notesMasterIdLst>
  <p:handoutMasterIdLst>
    <p:handoutMasterId r:id="rId46"/>
  </p:handoutMasterIdLst>
  <p:sldIdLst>
    <p:sldId id="256" r:id="rId2"/>
    <p:sldId id="291" r:id="rId3"/>
    <p:sldId id="307" r:id="rId4"/>
    <p:sldId id="479" r:id="rId5"/>
    <p:sldId id="480" r:id="rId6"/>
    <p:sldId id="481" r:id="rId7"/>
    <p:sldId id="380" r:id="rId8"/>
    <p:sldId id="483" r:id="rId9"/>
    <p:sldId id="484" r:id="rId10"/>
    <p:sldId id="485" r:id="rId11"/>
    <p:sldId id="486" r:id="rId12"/>
    <p:sldId id="488" r:id="rId13"/>
    <p:sldId id="490" r:id="rId14"/>
    <p:sldId id="491" r:id="rId15"/>
    <p:sldId id="492" r:id="rId16"/>
    <p:sldId id="493" r:id="rId17"/>
    <p:sldId id="495" r:id="rId18"/>
    <p:sldId id="497" r:id="rId19"/>
    <p:sldId id="498" r:id="rId20"/>
    <p:sldId id="499" r:id="rId21"/>
    <p:sldId id="500" r:id="rId22"/>
    <p:sldId id="502" r:id="rId23"/>
    <p:sldId id="504" r:id="rId24"/>
    <p:sldId id="505" r:id="rId25"/>
    <p:sldId id="506" r:id="rId26"/>
    <p:sldId id="507" r:id="rId27"/>
    <p:sldId id="509" r:id="rId28"/>
    <p:sldId id="511" r:id="rId29"/>
    <p:sldId id="512" r:id="rId30"/>
    <p:sldId id="513" r:id="rId31"/>
    <p:sldId id="514" r:id="rId32"/>
    <p:sldId id="516" r:id="rId33"/>
    <p:sldId id="518" r:id="rId34"/>
    <p:sldId id="519" r:id="rId35"/>
    <p:sldId id="520" r:id="rId36"/>
    <p:sldId id="521" r:id="rId37"/>
    <p:sldId id="523" r:id="rId38"/>
    <p:sldId id="525" r:id="rId39"/>
    <p:sldId id="526" r:id="rId40"/>
    <p:sldId id="527" r:id="rId41"/>
    <p:sldId id="529" r:id="rId42"/>
    <p:sldId id="531" r:id="rId43"/>
    <p:sldId id="532" r:id="rId44"/>
  </p:sldIdLst>
  <p:sldSz cx="12192000" cy="6858000"/>
  <p:notesSz cx="6858000" cy="9144000"/>
  <p:defaultTextStyle>
    <a:defPPr rtl="0"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Business Agility" id="{B9B51309-D148-4332-87C2-07BE32FBCA3B}">
          <p14:sldIdLst>
            <p14:sldId id="256"/>
            <p14:sldId id="291"/>
            <p14:sldId id="307"/>
            <p14:sldId id="479"/>
            <p14:sldId id="480"/>
            <p14:sldId id="481"/>
            <p14:sldId id="380"/>
            <p14:sldId id="483"/>
            <p14:sldId id="484"/>
            <p14:sldId id="485"/>
            <p14:sldId id="486"/>
            <p14:sldId id="488"/>
            <p14:sldId id="490"/>
            <p14:sldId id="491"/>
            <p14:sldId id="492"/>
            <p14:sldId id="493"/>
            <p14:sldId id="495"/>
            <p14:sldId id="497"/>
            <p14:sldId id="498"/>
            <p14:sldId id="499"/>
            <p14:sldId id="500"/>
            <p14:sldId id="502"/>
            <p14:sldId id="504"/>
            <p14:sldId id="505"/>
            <p14:sldId id="506"/>
            <p14:sldId id="507"/>
            <p14:sldId id="509"/>
            <p14:sldId id="511"/>
            <p14:sldId id="512"/>
            <p14:sldId id="513"/>
            <p14:sldId id="514"/>
            <p14:sldId id="516"/>
            <p14:sldId id="518"/>
            <p14:sldId id="519"/>
            <p14:sldId id="520"/>
            <p14:sldId id="521"/>
            <p14:sldId id="523"/>
            <p14:sldId id="525"/>
            <p14:sldId id="526"/>
            <p14:sldId id="527"/>
            <p14:sldId id="529"/>
            <p14:sldId id="531"/>
            <p14:sldId id="53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5" name="Autor" initials="A" lastIdx="0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24726"/>
    <a:srgbClr val="404040"/>
    <a:srgbClr val="FF9B45"/>
    <a:srgbClr val="DD462F"/>
    <a:srgbClr val="F8CFB6"/>
    <a:srgbClr val="F8CAB6"/>
    <a:srgbClr val="923922"/>
    <a:srgbClr val="F5F5F5"/>
    <a:srgbClr val="F2F2F2"/>
    <a:srgbClr val="D2B4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809" autoAdjust="0"/>
    <p:restoredTop sz="94241" autoAdjust="0"/>
  </p:normalViewPr>
  <p:slideViewPr>
    <p:cSldViewPr snapToGrid="0">
      <p:cViewPr varScale="1">
        <p:scale>
          <a:sx n="72" d="100"/>
          <a:sy n="72" d="100"/>
        </p:scale>
        <p:origin x="624" y="7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3" d="100"/>
          <a:sy n="93" d="100"/>
        </p:scale>
        <p:origin x="295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commentAuthors" Target="commentAuthors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12E8EFE0-5F29-4A8F-882F-2C5E3702D946}" type="datetime1">
              <a:rPr lang="pt-BR" smtClean="0"/>
              <a:t>08/06/2023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/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C679768-A2FC-4D08-91F6-8DCE6C566B3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3025516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noProof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C915AE-A572-46FB-8F05-B028884B90C4}" type="datetime1">
              <a:rPr lang="pt-BR" smtClean="0"/>
              <a:pPr/>
              <a:t>08/06/2023</a:t>
            </a:fld>
            <a:endParaRPr lang="pt-BR" dirty="0"/>
          </a:p>
        </p:txBody>
      </p:sp>
      <p:sp>
        <p:nvSpPr>
          <p:cNvPr id="4" name="Espaço Reservado par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BR" noProof="0"/>
          </a:p>
        </p:txBody>
      </p:sp>
      <p:sp>
        <p:nvSpPr>
          <p:cNvPr id="5" name="Espaço Reservado para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F61EA0F-A667-4B49-8422-0062BC55E249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38191029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117698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pt-BR" smtClean="0"/>
              <a:t>38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624239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582791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468512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107492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074050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813492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pt-BR" smtClean="0"/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593667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pt-BR" smtClean="0"/>
              <a:t>28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158815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pt-BR" smtClean="0"/>
              <a:t>33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312923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 userDrawn="1"/>
        </p:nvSpPr>
        <p:spPr bwMode="blackWhite">
          <a:xfrm>
            <a:off x="254950" y="262784"/>
            <a:ext cx="11682101" cy="6332433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sz="1800" noProof="0"/>
          </a:p>
        </p:txBody>
      </p:sp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17185494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 rtl="0"/>
            <a:endParaRPr lang="pt-BR" sz="1800" noProof="0"/>
          </a:p>
        </p:txBody>
      </p:sp>
      <p:cxnSp>
        <p:nvCxnSpPr>
          <p:cNvPr id="12" name="Conector Reto 11"/>
          <p:cNvCxnSpPr/>
          <p:nvPr userDrawn="1"/>
        </p:nvCxnSpPr>
        <p:spPr>
          <a:xfrm>
            <a:off x="604434" y="1196392"/>
            <a:ext cx="10983132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ítulo 3"/>
          <p:cNvSpPr>
            <a:spLocks noGrp="1"/>
          </p:cNvSpPr>
          <p:nvPr>
            <p:ph type="title" hasCustomPrompt="1"/>
          </p:nvPr>
        </p:nvSpPr>
        <p:spPr>
          <a:xfrm>
            <a:off x="521207" y="448056"/>
            <a:ext cx="6877119" cy="640080"/>
          </a:xfrm>
        </p:spPr>
        <p:txBody>
          <a:bodyPr rtlCol="0" anchor="b" anchorCtr="0">
            <a:normAutofit/>
          </a:bodyPr>
          <a:lstStyle>
            <a:lvl1pPr>
              <a:defRPr sz="28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0" hasCustomPrompt="1"/>
          </p:nvPr>
        </p:nvSpPr>
        <p:spPr>
          <a:xfrm>
            <a:off x="539496" y="1435608"/>
            <a:ext cx="4416552" cy="397764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lang="en-US"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marL="0" lvl="0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pt-BR" noProof="0" dirty="0"/>
              <a:t>Clique para editar o texto Mestre</a:t>
            </a:r>
          </a:p>
          <a:p>
            <a:pPr marL="0" lvl="1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pt-BR" noProof="0" dirty="0"/>
              <a:t>Segundo nível</a:t>
            </a:r>
          </a:p>
          <a:p>
            <a:pPr marL="0" lvl="2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pt-BR" noProof="0" dirty="0"/>
              <a:t>Terceiro nível</a:t>
            </a:r>
          </a:p>
          <a:p>
            <a:pPr marL="0" lvl="3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pt-BR" noProof="0" dirty="0"/>
              <a:t>Quarto nível</a:t>
            </a:r>
          </a:p>
          <a:p>
            <a:pPr marL="0" lvl="4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pt-BR" noProof="0" dirty="0"/>
              <a:t>Quinto nível</a:t>
            </a:r>
          </a:p>
        </p:txBody>
      </p:sp>
      <p:sp>
        <p:nvSpPr>
          <p:cNvPr id="6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53949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fld id="{DFFABA16-A60E-4C58-9DC9-284576B05B35}" type="datetime1">
              <a:rPr lang="pt-BR" noProof="0" smtClean="0"/>
              <a:t>08/06/2023</a:t>
            </a:fld>
            <a:endParaRPr lang="pt-BR" noProof="0"/>
          </a:p>
        </p:txBody>
      </p:sp>
      <p:sp>
        <p:nvSpPr>
          <p:cNvPr id="7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648200" y="62039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endParaRPr lang="pt-BR" noProof="0"/>
          </a:p>
        </p:txBody>
      </p:sp>
      <p:sp>
        <p:nvSpPr>
          <p:cNvPr id="8" name="Espaço Reservado para o Número do Slide 5"/>
          <p:cNvSpPr>
            <a:spLocks noGrp="1"/>
          </p:cNvSpPr>
          <p:nvPr>
            <p:ph type="sldNum" sz="quarter" idx="4"/>
          </p:nvPr>
        </p:nvSpPr>
        <p:spPr>
          <a:xfrm>
            <a:off x="837192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fld id="{9860EDB8-5305-433F-BE41-D7A86D811DB3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1858365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/>
          <p:cNvSpPr/>
          <p:nvPr userDrawn="1"/>
        </p:nvSpPr>
        <p:spPr>
          <a:xfrm>
            <a:off x="254951" y="262784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sz="1800" noProof="0"/>
          </a:p>
        </p:txBody>
      </p:sp>
      <p:sp>
        <p:nvSpPr>
          <p:cNvPr id="10" name="Retângulo 9"/>
          <p:cNvSpPr/>
          <p:nvPr userDrawn="1"/>
        </p:nvSpPr>
        <p:spPr bwMode="blackWhite">
          <a:xfrm>
            <a:off x="254950" y="262784"/>
            <a:ext cx="11682101" cy="2072643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sz="1800" noProof="0"/>
          </a:p>
        </p:txBody>
      </p:sp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521208" y="1536192"/>
            <a:ext cx="6876288" cy="640080"/>
          </a:xfrm>
        </p:spPr>
        <p:txBody>
          <a:bodyPr rtlCol="0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7" name="Espaço Reservado para Conteúdo 6"/>
          <p:cNvSpPr>
            <a:spLocks noGrp="1"/>
          </p:cNvSpPr>
          <p:nvPr>
            <p:ph sz="quarter" idx="13" hasCustomPrompt="1"/>
          </p:nvPr>
        </p:nvSpPr>
        <p:spPr>
          <a:xfrm>
            <a:off x="539496" y="2560320"/>
            <a:ext cx="9445752" cy="397764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marL="0" lvl="0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pt-BR" noProof="0"/>
              <a:t>Clique para editar o texto Mestre</a:t>
            </a:r>
          </a:p>
          <a:p>
            <a:pPr marL="0" lvl="1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pt-BR" noProof="0"/>
              <a:t>Segundo nível</a:t>
            </a:r>
          </a:p>
          <a:p>
            <a:pPr marL="0" lvl="2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pt-BR" noProof="0"/>
              <a:t>Terceiro nível</a:t>
            </a:r>
          </a:p>
          <a:p>
            <a:pPr marL="0" lvl="3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pt-BR" noProof="0"/>
              <a:t>Quarto nível</a:t>
            </a:r>
          </a:p>
          <a:p>
            <a:pPr marL="0" lvl="4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pt-BR" noProof="0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13356555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 rtl="0"/>
            <a:endParaRPr lang="pt-BR" sz="1800" noProof="0"/>
          </a:p>
        </p:txBody>
      </p:sp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521208" y="448056"/>
            <a:ext cx="6876288" cy="64008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539496" y="1435608"/>
            <a:ext cx="4416552" cy="3977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53949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fld id="{495CCA5C-24EB-4738-B463-0ADFEF5D3564}" type="datetime1">
              <a:rPr lang="pt-BR" noProof="0" smtClean="0"/>
              <a:t>08/06/2023</a:t>
            </a:fld>
            <a:endParaRPr lang="pt-BR" noProof="0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648200" y="62039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4"/>
          </p:nvPr>
        </p:nvSpPr>
        <p:spPr>
          <a:xfrm>
            <a:off x="8375904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fld id="{9860EDB8-5305-433F-BE41-D7A86D811DB3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cxnSp>
        <p:nvCxnSpPr>
          <p:cNvPr id="8" name="Conector Reto 7"/>
          <p:cNvCxnSpPr/>
          <p:nvPr userDrawn="1"/>
        </p:nvCxnSpPr>
        <p:spPr>
          <a:xfrm>
            <a:off x="604434" y="1196392"/>
            <a:ext cx="10983132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67549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2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Tx/>
        <a:buNone/>
        <a:defRPr lang="en-US" sz="1200" kern="1200" dirty="0">
          <a:solidFill>
            <a:schemeClr val="tx1"/>
          </a:solidFill>
          <a:latin typeface="+mn-lt"/>
          <a:ea typeface="+mn-ea"/>
          <a:cs typeface="+mn-cs"/>
        </a:defRPr>
      </a:lvl1pPr>
      <a:lvl2pPr marL="2286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16002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20574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25146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7pPr>
      <a:lvl8pPr marL="29718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8pPr>
      <a:lvl9pPr marL="3429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medium.com/produto-di%C3%A1rio/o-que-%C3%A9-um-product-owner-c44bb29a9f66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hyperlink" Target="https://cursos.alura.com.br/course/kanban-analises-implementacao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838200" y="1164324"/>
            <a:ext cx="10515600" cy="2387600"/>
          </a:xfrm>
        </p:spPr>
        <p:txBody>
          <a:bodyPr rtlCol="0" anchor="ctr" anchorCtr="0">
            <a:normAutofit/>
          </a:bodyPr>
          <a:lstStyle/>
          <a:p>
            <a:pPr rtl="0"/>
            <a:r>
              <a:rPr lang="pt-BR" sz="4800" b="1" dirty="0">
                <a:solidFill>
                  <a:schemeClr val="bg1"/>
                </a:solidFill>
              </a:rPr>
              <a:t>Business </a:t>
            </a:r>
            <a:r>
              <a:rPr lang="pt-BR" sz="4800" b="1" dirty="0" err="1">
                <a:solidFill>
                  <a:schemeClr val="bg1"/>
                </a:solidFill>
              </a:rPr>
              <a:t>Agility</a:t>
            </a:r>
            <a:r>
              <a:rPr lang="pt-BR" sz="4800" b="1" dirty="0">
                <a:solidFill>
                  <a:schemeClr val="bg1"/>
                </a:solidFill>
              </a:rPr>
              <a:t> T5 - ONE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4294967295"/>
          </p:nvPr>
        </p:nvSpPr>
        <p:spPr>
          <a:xfrm>
            <a:off x="855619" y="2933105"/>
            <a:ext cx="11124346" cy="1137793"/>
          </a:xfrm>
        </p:spPr>
        <p:txBody>
          <a:bodyPr rtlCol="0">
            <a:normAutofit fontScale="70000" lnSpcReduction="20000"/>
          </a:bodyPr>
          <a:lstStyle/>
          <a:p>
            <a:pPr marL="0" indent="0" rtl="0">
              <a:buNone/>
            </a:pPr>
            <a:r>
              <a:rPr lang="pt-BR" sz="3600" b="1" i="0" dirty="0">
                <a:solidFill>
                  <a:srgbClr val="FFFFFF"/>
                </a:solidFill>
                <a:effectLst/>
                <a:latin typeface="Open sans" panose="020B0606030504020204" pitchFamily="34" charset="0"/>
              </a:rPr>
              <a:t>Organização de Equipes Ágeis: os papéis existentes em uma equipe</a:t>
            </a:r>
            <a:endParaRPr lang="pt-BR" sz="2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718077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82EA5F-2970-6AE6-7CC1-DE82D3E76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Única escolha sobre o conteúdo da aula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073DEEC-E351-4573-5A6B-9BD83948E81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pt-BR" sz="1400" b="1" i="0" dirty="0">
                <a:solidFill>
                  <a:srgbClr val="3D464D"/>
                </a:solidFill>
                <a:effectLst/>
              </a:rPr>
              <a:t>Quais são os 3 elementos mínimos necessários para que um time possa ser auto organizável?</a:t>
            </a:r>
          </a:p>
          <a:p>
            <a:r>
              <a:rPr lang="pt-BR" sz="1400" b="0" i="0" dirty="0">
                <a:solidFill>
                  <a:srgbClr val="83AD6D"/>
                </a:solidFill>
                <a:effectLst/>
              </a:rPr>
              <a:t>Objetivos compartilhados, </a:t>
            </a:r>
            <a:r>
              <a:rPr lang="pt-BR" sz="1400" b="0" i="0" dirty="0" err="1">
                <a:solidFill>
                  <a:srgbClr val="83AD6D"/>
                </a:solidFill>
                <a:effectLst/>
              </a:rPr>
              <a:t>timebox</a:t>
            </a:r>
            <a:r>
              <a:rPr lang="pt-BR" sz="1400" b="0" i="0" dirty="0">
                <a:solidFill>
                  <a:srgbClr val="83AD6D"/>
                </a:solidFill>
                <a:effectLst/>
              </a:rPr>
              <a:t> e restrições.</a:t>
            </a:r>
            <a:endParaRPr lang="pt-BR" sz="1400" dirty="0">
              <a:solidFill>
                <a:srgbClr val="3D464D"/>
              </a:solidFill>
            </a:endParaRPr>
          </a:p>
          <a:p>
            <a:r>
              <a:rPr lang="pt-BR" sz="1400" b="0" i="0" dirty="0">
                <a:solidFill>
                  <a:srgbClr val="767E85"/>
                </a:solidFill>
                <a:effectLst/>
              </a:rPr>
              <a:t>Sabendo para onde o time precisa ir (os objetivos), até quando ele precisa chegar (</a:t>
            </a:r>
            <a:r>
              <a:rPr lang="pt-BR" sz="1400" b="0" i="0" dirty="0" err="1">
                <a:solidFill>
                  <a:srgbClr val="767E85"/>
                </a:solidFill>
                <a:effectLst/>
              </a:rPr>
              <a:t>timebox</a:t>
            </a:r>
            <a:r>
              <a:rPr lang="pt-BR" sz="1400" b="0" i="0" dirty="0">
                <a:solidFill>
                  <a:srgbClr val="767E85"/>
                </a:solidFill>
                <a:effectLst/>
              </a:rPr>
              <a:t>) e quais os limites que ele possui (restrições) o time pode se auto organizar para conseguir alcançar esse objetivo.</a:t>
            </a:r>
            <a:endParaRPr lang="pt-BR" sz="1400" b="0" i="0" dirty="0">
              <a:solidFill>
                <a:srgbClr val="3D464D"/>
              </a:solidFill>
              <a:effectLst/>
            </a:endParaRP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466568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FF9CBA8-7B39-FFC5-B0C3-AAC7D9032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Auto organização na prática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FA5DAC6-B4F1-1FD3-B24F-BD2BE2963EA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21207" y="1567180"/>
            <a:ext cx="4416552" cy="3977640"/>
          </a:xfrm>
        </p:spPr>
        <p:txBody>
          <a:bodyPr>
            <a:normAutofit/>
          </a:bodyPr>
          <a:lstStyle/>
          <a:p>
            <a:r>
              <a:rPr lang="pt-BR" sz="1400" b="0" i="0" dirty="0">
                <a:solidFill>
                  <a:srgbClr val="3D464D"/>
                </a:solidFill>
                <a:effectLst/>
              </a:rPr>
              <a:t>A auto organização é justamente o oposto do comando e controle. Mapeie a última vez em que você esteve envolvido em um projeto onde o ambiente era gerido através de comando e controle e tente adaptá-lo para um ambiente de organização de equipe ágil, onde as coisas são auto organizáveis.</a:t>
            </a:r>
            <a:endParaRPr lang="pt-BR" sz="1400" dirty="0"/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AEEE6E2F-01C6-D362-F17A-969A376A46E7}"/>
              </a:ext>
            </a:extLst>
          </p:cNvPr>
          <p:cNvSpPr txBox="1">
            <a:spLocks/>
          </p:cNvSpPr>
          <p:nvPr/>
        </p:nvSpPr>
        <p:spPr>
          <a:xfrm>
            <a:off x="5873496" y="1473708"/>
            <a:ext cx="4416552" cy="54223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400" b="1" dirty="0"/>
              <a:t>Opinião do Instrutor: </a:t>
            </a:r>
            <a:r>
              <a:rPr lang="pt-BR" sz="1400" b="0" i="0" dirty="0">
                <a:solidFill>
                  <a:srgbClr val="3D464D"/>
                </a:solidFill>
                <a:effectLst/>
              </a:rPr>
              <a:t>Um dos segredos pra conseguir fazer essa adaptação é pensar em quais objetivos precisavam ser atingidos, em quanto tempo (</a:t>
            </a:r>
            <a:r>
              <a:rPr lang="pt-BR" sz="1400" b="0" i="0" dirty="0" err="1">
                <a:solidFill>
                  <a:srgbClr val="3D464D"/>
                </a:solidFill>
                <a:effectLst/>
              </a:rPr>
              <a:t>timebox</a:t>
            </a:r>
            <a:r>
              <a:rPr lang="pt-BR" sz="1400" b="0" i="0" dirty="0">
                <a:solidFill>
                  <a:srgbClr val="3D464D"/>
                </a:solidFill>
                <a:effectLst/>
              </a:rPr>
              <a:t>) e quais as restrições envolvidas. Por exemplo: você foi incumbido de organizar a festa de fim de ano da sua empresa, para 150 pessoas. Nesse caso, teríamos os 3 itens: * O objetivo: organizar a festa de fim de ano da empresa. * </a:t>
            </a:r>
            <a:r>
              <a:rPr lang="pt-BR" sz="1400" b="0" i="0" dirty="0" err="1">
                <a:solidFill>
                  <a:srgbClr val="3D464D"/>
                </a:solidFill>
                <a:effectLst/>
              </a:rPr>
              <a:t>Timebox</a:t>
            </a:r>
            <a:r>
              <a:rPr lang="pt-BR" sz="1400" b="0" i="0" dirty="0">
                <a:solidFill>
                  <a:srgbClr val="3D464D"/>
                </a:solidFill>
                <a:effectLst/>
              </a:rPr>
              <a:t>: Ela precisa acontecer em Novembro. * Restrições: O budget é R$100,00 por pessoa. Cada colaborador só pode levar um convidado. A festa precisa acontecer no período da tarde. Precisa acontecer na cidade da empresa, pra facilitar o deslocamento. Com essas informações, o próprio time vai se auto organizar para atingir o objetivo determinado</a:t>
            </a:r>
            <a:endParaRPr lang="pt-BR" sz="1400" dirty="0"/>
          </a:p>
        </p:txBody>
      </p:sp>
    </p:spTree>
    <p:extLst>
      <p:ext uri="{BB962C8B-B14F-4D97-AF65-F5344CB8AC3E}">
        <p14:creationId xmlns:p14="http://schemas.microsoft.com/office/powerpoint/2010/main" val="30163556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4710CA-2812-931E-59F5-2D68993F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que aprendemos?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184DA24-650B-CE39-868E-3C79A5DF0A5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21208" y="2560318"/>
            <a:ext cx="10928670" cy="4469960"/>
          </a:xfrm>
        </p:spPr>
        <p:txBody>
          <a:bodyPr>
            <a:normAutofit/>
          </a:bodyPr>
          <a:lstStyle/>
          <a:p>
            <a:pPr algn="l"/>
            <a:r>
              <a:rPr lang="pt-BR" sz="1400" b="0" i="0" dirty="0">
                <a:solidFill>
                  <a:srgbClr val="3D464D"/>
                </a:solidFill>
                <a:effectLst/>
                <a:latin typeface="+mn-lt"/>
              </a:rPr>
              <a:t>Nessa aula aprendemos que as premissas básicas e essenciais para uma equipe ser </a:t>
            </a:r>
            <a:r>
              <a:rPr lang="pt-BR" sz="1400" b="1" i="0" dirty="0">
                <a:solidFill>
                  <a:srgbClr val="3D464D"/>
                </a:solidFill>
                <a:effectLst/>
                <a:latin typeface="+mn-lt"/>
              </a:rPr>
              <a:t>auto organizável </a:t>
            </a:r>
            <a:r>
              <a:rPr lang="pt-BR" sz="1400" b="0" i="0" dirty="0">
                <a:solidFill>
                  <a:srgbClr val="3D464D"/>
                </a:solidFill>
                <a:effectLst/>
                <a:latin typeface="+mn-lt"/>
              </a:rPr>
              <a:t>é ter:</a:t>
            </a:r>
          </a:p>
          <a:p>
            <a:pPr algn="l"/>
            <a:r>
              <a:rPr lang="pt-BR" sz="1400" b="1" i="0" dirty="0">
                <a:solidFill>
                  <a:srgbClr val="3D464D"/>
                </a:solidFill>
                <a:effectLst/>
                <a:latin typeface="+mn-lt"/>
              </a:rPr>
              <a:t>Objetivo compartilhado</a:t>
            </a:r>
            <a:r>
              <a:rPr lang="pt-BR" sz="1400" b="0" i="0" dirty="0">
                <a:solidFill>
                  <a:srgbClr val="3D464D"/>
                </a:solidFill>
                <a:effectLst/>
                <a:latin typeface="+mn-lt"/>
              </a:rPr>
              <a:t>: defina o objetivo no qual todos da equipe participarão do desenvolvimento do projeto de forma compartilhada.</a:t>
            </a:r>
          </a:p>
          <a:p>
            <a:pPr algn="l"/>
            <a:r>
              <a:rPr lang="pt-BR" sz="1400" b="1" i="0" dirty="0" err="1">
                <a:solidFill>
                  <a:srgbClr val="3D464D"/>
                </a:solidFill>
                <a:effectLst/>
                <a:latin typeface="+mn-lt"/>
              </a:rPr>
              <a:t>Timebox</a:t>
            </a:r>
            <a:r>
              <a:rPr lang="pt-BR" sz="1400" b="0" i="0" dirty="0">
                <a:solidFill>
                  <a:srgbClr val="3D464D"/>
                </a:solidFill>
                <a:effectLst/>
                <a:latin typeface="+mn-lt"/>
              </a:rPr>
              <a:t>: espaço de tempo necessário para que a auto organização funcione.</a:t>
            </a:r>
          </a:p>
          <a:p>
            <a:pPr algn="l"/>
            <a:r>
              <a:rPr lang="pt-BR" sz="1400" b="1" i="0" dirty="0">
                <a:solidFill>
                  <a:srgbClr val="3D464D"/>
                </a:solidFill>
                <a:effectLst/>
                <a:latin typeface="+mn-lt"/>
              </a:rPr>
              <a:t>Restrições</a:t>
            </a:r>
            <a:r>
              <a:rPr lang="pt-BR" sz="1400" b="0" i="0" dirty="0">
                <a:solidFill>
                  <a:srgbClr val="3D464D"/>
                </a:solidFill>
                <a:effectLst/>
                <a:latin typeface="+mn-lt"/>
              </a:rPr>
              <a:t>: o que não deve ser feito no desenvolvimento do projeto.</a:t>
            </a:r>
          </a:p>
          <a:p>
            <a:pPr algn="l"/>
            <a:endParaRPr lang="pt-BR" sz="1050" b="1" i="0" dirty="0">
              <a:solidFill>
                <a:srgbClr val="3D464D"/>
              </a:solidFill>
              <a:effectLst/>
              <a:latin typeface="Source Serif Pro" panose="02040603050405020204" pitchFamily="18" charset="0"/>
            </a:endParaRPr>
          </a:p>
          <a:p>
            <a:endParaRPr lang="pt-BR" sz="1200" b="0" i="0" dirty="0">
              <a:solidFill>
                <a:srgbClr val="3D464D"/>
              </a:solidFill>
              <a:effectLst/>
              <a:latin typeface="+mn-lt"/>
            </a:endParaRPr>
          </a:p>
          <a:p>
            <a:endParaRPr lang="pt-BR" sz="1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944945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4294967295"/>
          </p:nvPr>
        </p:nvSpPr>
        <p:spPr>
          <a:xfrm>
            <a:off x="855619" y="2469279"/>
            <a:ext cx="10077423" cy="1137793"/>
          </a:xfrm>
        </p:spPr>
        <p:txBody>
          <a:bodyPr rtlCol="0">
            <a:normAutofit/>
          </a:bodyPr>
          <a:lstStyle/>
          <a:p>
            <a:pPr marL="0" indent="0" algn="ctr" rtl="0">
              <a:buNone/>
            </a:pPr>
            <a:r>
              <a:rPr lang="pt-BR" sz="2300" b="1" dirty="0">
                <a:solidFill>
                  <a:schemeClr val="bg1"/>
                </a:solidFill>
                <a:latin typeface="+mj-lt"/>
              </a:rPr>
              <a:t>03. Os tipos de Equipe Ágil</a:t>
            </a:r>
          </a:p>
        </p:txBody>
      </p:sp>
    </p:spTree>
    <p:extLst>
      <p:ext uri="{BB962C8B-B14F-4D97-AF65-F5344CB8AC3E}">
        <p14:creationId xmlns:p14="http://schemas.microsoft.com/office/powerpoint/2010/main" val="25400001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53F0954-E62A-EB4B-2148-3D9D3D572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Tipos de Equipe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0952997-0A57-66C1-B851-A94C5D75C5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512"/>
          <a:stretch/>
        </p:blipFill>
        <p:spPr>
          <a:xfrm>
            <a:off x="2050935" y="1764212"/>
            <a:ext cx="8090129" cy="4252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2961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95167B-EE44-32E5-7DA3-13E512518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Tipos de equipe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B2EDDC3-4EA1-3B0E-4A91-D6196A9891D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5" y="1435608"/>
            <a:ext cx="10526069" cy="4974336"/>
          </a:xfrm>
        </p:spPr>
        <p:txBody>
          <a:bodyPr/>
          <a:lstStyle/>
          <a:p>
            <a:pPr algn="l"/>
            <a:r>
              <a:rPr lang="pt-BR" b="1" i="0" dirty="0">
                <a:solidFill>
                  <a:srgbClr val="3D464D"/>
                </a:solidFill>
                <a:effectLst/>
              </a:rPr>
              <a:t>De acordo com os três tipos de equipes que atuam em ambientes ágeis, temos: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1" i="0" dirty="0">
                <a:solidFill>
                  <a:srgbClr val="3D464D"/>
                </a:solidFill>
                <a:effectLst/>
              </a:rPr>
              <a:t>  A equipe que foca em maximizar o valor na entrega de uma </a:t>
            </a:r>
            <a:r>
              <a:rPr lang="pt-BR" b="1" i="0" dirty="0" err="1">
                <a:solidFill>
                  <a:srgbClr val="3D464D"/>
                </a:solidFill>
                <a:effectLst/>
              </a:rPr>
              <a:t>feature</a:t>
            </a:r>
            <a:r>
              <a:rPr lang="pt-BR" b="1" i="0" dirty="0">
                <a:solidFill>
                  <a:srgbClr val="3D464D"/>
                </a:solidFill>
                <a:effectLst/>
              </a:rPr>
              <a:t>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1" i="0" dirty="0">
                <a:solidFill>
                  <a:srgbClr val="3D464D"/>
                </a:solidFill>
                <a:effectLst/>
              </a:rPr>
              <a:t>  A equipe que foca em grupos que possui comportamentos similares;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1" i="0" dirty="0">
                <a:solidFill>
                  <a:srgbClr val="3D464D"/>
                </a:solidFill>
                <a:effectLst/>
              </a:rPr>
              <a:t>  A equipe que tem como foco otimizar apenas um elemento.</a:t>
            </a:r>
          </a:p>
          <a:p>
            <a:pPr algn="l"/>
            <a:r>
              <a:rPr lang="pt-BR" b="1" i="0" dirty="0">
                <a:solidFill>
                  <a:srgbClr val="3D464D"/>
                </a:solidFill>
                <a:effectLst/>
              </a:rPr>
              <a:t>Identifique cada um deles, respectivamente, de acordo com as informações acima:</a:t>
            </a:r>
          </a:p>
          <a:p>
            <a:pPr algn="l"/>
            <a:r>
              <a:rPr lang="pt-BR" b="0" i="0" dirty="0">
                <a:solidFill>
                  <a:srgbClr val="83AD6D"/>
                </a:solidFill>
                <a:effectLst/>
              </a:rPr>
              <a:t>Funcionalidade, jornada do cliente e componente.</a:t>
            </a:r>
          </a:p>
          <a:p>
            <a:pPr algn="l"/>
            <a:r>
              <a:rPr lang="pt-BR" dirty="0">
                <a:solidFill>
                  <a:srgbClr val="767E85"/>
                </a:solidFill>
              </a:rPr>
              <a:t>E</a:t>
            </a:r>
            <a:r>
              <a:rPr lang="pt-BR" b="0" i="0" dirty="0">
                <a:solidFill>
                  <a:srgbClr val="767E85"/>
                </a:solidFill>
                <a:effectLst/>
              </a:rPr>
              <a:t>stão todas de acordo, respectivamente, com as informações citadas no contexto da questão.</a:t>
            </a:r>
            <a:endParaRPr lang="pt-BR" b="0" i="0" dirty="0">
              <a:solidFill>
                <a:srgbClr val="3D464D"/>
              </a:solidFill>
              <a:effectLst/>
            </a:endParaRP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268097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A17308-37D7-430C-5004-E3FC2CB2B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Equipes em ambientes ágeis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A74E819-B25A-2D63-B22A-6A54A94AA6B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6" y="1435608"/>
            <a:ext cx="8723774" cy="4974336"/>
          </a:xfrm>
        </p:spPr>
        <p:txBody>
          <a:bodyPr>
            <a:normAutofit/>
          </a:bodyPr>
          <a:lstStyle/>
          <a:p>
            <a:r>
              <a:rPr lang="pt-BR" sz="1400" b="0" i="0" dirty="0">
                <a:solidFill>
                  <a:srgbClr val="3D464D"/>
                </a:solidFill>
                <a:effectLst/>
              </a:rPr>
              <a:t>Existem três tipos de equipes que estão presentes nos ambientes ágeis: equipes de funcionalidade, componente e jornada do cliente. A partir disso, tente identificar algum time que você já trabalhou que se encaixa com algum desses três tipos de equipes ágeis.</a:t>
            </a:r>
          </a:p>
          <a:p>
            <a:r>
              <a:rPr lang="pt-BR" sz="1400" b="1" dirty="0">
                <a:solidFill>
                  <a:srgbClr val="3D464D"/>
                </a:solidFill>
              </a:rPr>
              <a:t>Opinião do Instrutor:</a:t>
            </a:r>
          </a:p>
          <a:p>
            <a:pPr algn="l"/>
            <a:r>
              <a:rPr lang="pt-BR" sz="1400" b="0" i="0" dirty="0">
                <a:solidFill>
                  <a:srgbClr val="3D464D"/>
                </a:solidFill>
                <a:effectLst/>
              </a:rPr>
              <a:t>Observe e identifique, a partir das características, qual tipo de equipe mais se encaixa.</a:t>
            </a:r>
          </a:p>
          <a:p>
            <a:pPr algn="l"/>
            <a:r>
              <a:rPr lang="pt-BR" sz="1400" b="1" i="0" dirty="0">
                <a:solidFill>
                  <a:srgbClr val="3D464D"/>
                </a:solidFill>
                <a:effectLst/>
              </a:rPr>
              <a:t>Funcionalidade</a:t>
            </a:r>
            <a:r>
              <a:rPr lang="pt-BR" sz="1400" b="0" i="0" dirty="0">
                <a:solidFill>
                  <a:srgbClr val="3D464D"/>
                </a:solidFill>
                <a:effectLst/>
              </a:rPr>
              <a:t>: equipe que foca em maximizar o valor na entrega de uma </a:t>
            </a:r>
            <a:r>
              <a:rPr lang="pt-BR" sz="1400" b="0" i="0" dirty="0" err="1">
                <a:solidFill>
                  <a:srgbClr val="3D464D"/>
                </a:solidFill>
                <a:effectLst/>
              </a:rPr>
              <a:t>feature</a:t>
            </a:r>
            <a:r>
              <a:rPr lang="pt-BR" sz="1400" b="0" i="0" dirty="0">
                <a:solidFill>
                  <a:srgbClr val="3D464D"/>
                </a:solidFill>
                <a:effectLst/>
              </a:rPr>
              <a:t>;</a:t>
            </a:r>
          </a:p>
          <a:p>
            <a:pPr algn="l"/>
            <a:r>
              <a:rPr lang="pt-BR" sz="1400" b="1" i="0" dirty="0">
                <a:solidFill>
                  <a:srgbClr val="3D464D"/>
                </a:solidFill>
                <a:effectLst/>
              </a:rPr>
              <a:t>Jornada do </a:t>
            </a:r>
            <a:r>
              <a:rPr lang="pt-BR" sz="1400" b="1" i="0" dirty="0" err="1">
                <a:solidFill>
                  <a:srgbClr val="3D464D"/>
                </a:solidFill>
                <a:effectLst/>
              </a:rPr>
              <a:t>cliente</a:t>
            </a:r>
            <a:r>
              <a:rPr lang="pt-BR" sz="1400" b="0" i="0" dirty="0" err="1">
                <a:solidFill>
                  <a:srgbClr val="3D464D"/>
                </a:solidFill>
                <a:effectLst/>
              </a:rPr>
              <a:t>:grupos</a:t>
            </a:r>
            <a:r>
              <a:rPr lang="pt-BR" sz="1400" b="0" i="0" dirty="0">
                <a:solidFill>
                  <a:srgbClr val="3D464D"/>
                </a:solidFill>
                <a:effectLst/>
              </a:rPr>
              <a:t> com comportamentos similares;</a:t>
            </a:r>
          </a:p>
          <a:p>
            <a:pPr algn="l"/>
            <a:r>
              <a:rPr lang="pt-BR" sz="1400" b="1" i="0" dirty="0">
                <a:solidFill>
                  <a:srgbClr val="3D464D"/>
                </a:solidFill>
                <a:effectLst/>
              </a:rPr>
              <a:t>Componente</a:t>
            </a:r>
            <a:r>
              <a:rPr lang="pt-BR" sz="1400" b="0" i="0" dirty="0">
                <a:solidFill>
                  <a:srgbClr val="3D464D"/>
                </a:solidFill>
                <a:effectLst/>
              </a:rPr>
              <a:t>: equipe que tem como foco otimizar apenas um elemento.</a:t>
            </a:r>
          </a:p>
          <a:p>
            <a:endParaRPr lang="pt-BR" sz="1400" dirty="0"/>
          </a:p>
        </p:txBody>
      </p:sp>
    </p:spTree>
    <p:extLst>
      <p:ext uri="{BB962C8B-B14F-4D97-AF65-F5344CB8AC3E}">
        <p14:creationId xmlns:p14="http://schemas.microsoft.com/office/powerpoint/2010/main" val="13006019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4710CA-2812-931E-59F5-2D68993F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que aprendemos?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184DA24-650B-CE39-868E-3C79A5DF0A5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21208" y="2560318"/>
            <a:ext cx="10928670" cy="4469960"/>
          </a:xfrm>
        </p:spPr>
        <p:txBody>
          <a:bodyPr>
            <a:normAutofit/>
          </a:bodyPr>
          <a:lstStyle/>
          <a:p>
            <a:pPr algn="l"/>
            <a:r>
              <a:rPr lang="pt-BR" sz="1400" b="0" i="0" dirty="0">
                <a:solidFill>
                  <a:srgbClr val="3D464D"/>
                </a:solidFill>
                <a:effectLst/>
                <a:latin typeface="+mn-lt"/>
                <a:cs typeface="Segoe UI" panose="020B0502040204020203" pitchFamily="34" charset="0"/>
              </a:rPr>
              <a:t>Nesta aula aprendemos três principais tipos de equipes ágeis que se auto organizam:</a:t>
            </a:r>
          </a:p>
          <a:p>
            <a:pPr algn="l"/>
            <a:r>
              <a:rPr lang="pt-BR" sz="1400" b="1" i="0" dirty="0">
                <a:solidFill>
                  <a:srgbClr val="3D464D"/>
                </a:solidFill>
                <a:effectLst/>
                <a:latin typeface="+mn-lt"/>
                <a:cs typeface="Segoe UI" panose="020B0502040204020203" pitchFamily="34" charset="0"/>
              </a:rPr>
              <a:t>Funcionalidades</a:t>
            </a:r>
            <a:r>
              <a:rPr lang="pt-BR" sz="1400" b="0" i="0" dirty="0">
                <a:solidFill>
                  <a:srgbClr val="3D464D"/>
                </a:solidFill>
                <a:effectLst/>
                <a:latin typeface="+mn-lt"/>
                <a:cs typeface="Segoe UI" panose="020B0502040204020203" pitchFamily="34" charset="0"/>
              </a:rPr>
              <a:t>: essa equipe se organiza em torno de uma funcionalidade e se preocupa em maximizar o valor na entrega ao usuário para uma melhor experiência possível. A equipe precisa ser multidisciplinar, já que ela precisa trabalhar em diversos pontos no código.</a:t>
            </a:r>
          </a:p>
          <a:p>
            <a:pPr algn="l"/>
            <a:r>
              <a:rPr lang="pt-BR" sz="1400" b="1" i="0" dirty="0">
                <a:solidFill>
                  <a:srgbClr val="3D464D"/>
                </a:solidFill>
                <a:effectLst/>
                <a:latin typeface="+mn-lt"/>
                <a:cs typeface="Segoe UI" panose="020B0502040204020203" pitchFamily="34" charset="0"/>
              </a:rPr>
              <a:t>Componente</a:t>
            </a:r>
            <a:r>
              <a:rPr lang="pt-BR" sz="1400" b="0" i="0" dirty="0">
                <a:solidFill>
                  <a:srgbClr val="3D464D"/>
                </a:solidFill>
                <a:effectLst/>
                <a:latin typeface="+mn-lt"/>
                <a:cs typeface="Segoe UI" panose="020B0502040204020203" pitchFamily="34" charset="0"/>
              </a:rPr>
              <a:t>: essa equipe funciona muito bem para fazer otimizações locais, porém pode ser crítico mexer em um componente já que ele é usado em diversas funcionalidades, além de garantir a sincronização dos componentes que foram alterados.</a:t>
            </a:r>
          </a:p>
          <a:p>
            <a:pPr algn="l"/>
            <a:r>
              <a:rPr lang="pt-BR" sz="1400" b="1" i="0" dirty="0">
                <a:solidFill>
                  <a:srgbClr val="3D464D"/>
                </a:solidFill>
                <a:effectLst/>
                <a:latin typeface="+mn-lt"/>
                <a:cs typeface="Segoe UI" panose="020B0502040204020203" pitchFamily="34" charset="0"/>
              </a:rPr>
              <a:t>Jornada do cliente</a:t>
            </a:r>
            <a:r>
              <a:rPr lang="pt-BR" sz="1400" b="0" i="0" dirty="0">
                <a:solidFill>
                  <a:srgbClr val="3D464D"/>
                </a:solidFill>
                <a:effectLst/>
                <a:latin typeface="+mn-lt"/>
                <a:cs typeface="Segoe UI" panose="020B0502040204020203" pitchFamily="34" charset="0"/>
              </a:rPr>
              <a:t>: essa equipe foca em grupos de clientes que possui comportamentos ou necessidades semelhantes.</a:t>
            </a:r>
          </a:p>
          <a:p>
            <a:pPr algn="l"/>
            <a:endParaRPr lang="pt-BR" sz="1050" b="1" i="0" dirty="0">
              <a:solidFill>
                <a:srgbClr val="3D464D"/>
              </a:solidFill>
              <a:effectLst/>
              <a:latin typeface="Source Serif Pro" panose="02040603050405020204" pitchFamily="18" charset="0"/>
            </a:endParaRPr>
          </a:p>
          <a:p>
            <a:endParaRPr lang="pt-BR" sz="1200" b="0" i="0" dirty="0">
              <a:solidFill>
                <a:srgbClr val="3D464D"/>
              </a:solidFill>
              <a:effectLst/>
              <a:latin typeface="+mn-lt"/>
            </a:endParaRPr>
          </a:p>
          <a:p>
            <a:endParaRPr lang="pt-BR" sz="1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632060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4294967295"/>
          </p:nvPr>
        </p:nvSpPr>
        <p:spPr>
          <a:xfrm>
            <a:off x="855619" y="2469279"/>
            <a:ext cx="10077423" cy="1137793"/>
          </a:xfrm>
        </p:spPr>
        <p:txBody>
          <a:bodyPr rtlCol="0">
            <a:normAutofit/>
          </a:bodyPr>
          <a:lstStyle/>
          <a:p>
            <a:pPr marL="0" indent="0" algn="ctr" rtl="0">
              <a:buNone/>
            </a:pPr>
            <a:r>
              <a:rPr lang="pt-BR" sz="2300" b="1" dirty="0">
                <a:solidFill>
                  <a:schemeClr val="bg1"/>
                </a:solidFill>
                <a:latin typeface="+mj-lt"/>
              </a:rPr>
              <a:t>04. O Scrum Team</a:t>
            </a:r>
          </a:p>
        </p:txBody>
      </p:sp>
    </p:spTree>
    <p:extLst>
      <p:ext uri="{BB962C8B-B14F-4D97-AF65-F5344CB8AC3E}">
        <p14:creationId xmlns:p14="http://schemas.microsoft.com/office/powerpoint/2010/main" val="26665050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81D81F2-302D-CA7E-9DBE-DE9230183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Scrum Team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AE01959-68E3-48B5-24D7-A0C6F0622D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519"/>
          <a:stretch/>
        </p:blipFill>
        <p:spPr>
          <a:xfrm>
            <a:off x="1987280" y="1538925"/>
            <a:ext cx="8217440" cy="4411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451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4294967295"/>
          </p:nvPr>
        </p:nvSpPr>
        <p:spPr>
          <a:xfrm>
            <a:off x="855619" y="2469279"/>
            <a:ext cx="10077423" cy="1137793"/>
          </a:xfrm>
        </p:spPr>
        <p:txBody>
          <a:bodyPr rtlCol="0">
            <a:normAutofit/>
          </a:bodyPr>
          <a:lstStyle/>
          <a:p>
            <a:pPr marL="0" indent="0" algn="ctr" rtl="0">
              <a:buNone/>
            </a:pPr>
            <a:r>
              <a:rPr lang="pt-BR" sz="2300" b="1" dirty="0">
                <a:solidFill>
                  <a:schemeClr val="bg1"/>
                </a:solidFill>
                <a:latin typeface="+mj-lt"/>
              </a:rPr>
              <a:t>01. A Equipe Ágil</a:t>
            </a:r>
          </a:p>
        </p:txBody>
      </p:sp>
    </p:spTree>
    <p:extLst>
      <p:ext uri="{BB962C8B-B14F-4D97-AF65-F5344CB8AC3E}">
        <p14:creationId xmlns:p14="http://schemas.microsoft.com/office/powerpoint/2010/main" val="31430611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012AEE-DA5F-A7AC-EDA2-FDFC9198A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Scrum Team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09EA9ED-2D08-4A03-C0DC-2894DF0213F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6" y="1435608"/>
            <a:ext cx="4430069" cy="4832670"/>
          </a:xfrm>
        </p:spPr>
        <p:txBody>
          <a:bodyPr>
            <a:normAutofit/>
          </a:bodyPr>
          <a:lstStyle/>
          <a:p>
            <a:pPr algn="l"/>
            <a:r>
              <a:rPr lang="pt-BR" sz="1400" b="1" i="0" dirty="0">
                <a:solidFill>
                  <a:srgbClr val="3D464D"/>
                </a:solidFill>
                <a:effectLst/>
              </a:rPr>
              <a:t>De acordo com o que aprendemos durante essa aula, há três papéis importantes que compõem o Scrum Team.</a:t>
            </a:r>
          </a:p>
          <a:p>
            <a:pPr algn="l"/>
            <a:r>
              <a:rPr lang="pt-BR" sz="1400" b="1" i="0" dirty="0">
                <a:solidFill>
                  <a:srgbClr val="3D464D"/>
                </a:solidFill>
                <a:effectLst/>
              </a:rPr>
              <a:t>Quais são eles?</a:t>
            </a:r>
          </a:p>
          <a:p>
            <a:r>
              <a:rPr lang="pt-BR" sz="1400" b="0" i="0" dirty="0">
                <a:solidFill>
                  <a:srgbClr val="83AD6D"/>
                </a:solidFill>
                <a:effectLst/>
              </a:rPr>
              <a:t>Qualidade, Eficiência, Eficácia.</a:t>
            </a:r>
          </a:p>
          <a:p>
            <a:r>
              <a:rPr lang="pt-BR" sz="1400" b="0" i="0" dirty="0" err="1">
                <a:solidFill>
                  <a:srgbClr val="767E85"/>
                </a:solidFill>
                <a:effectLst/>
              </a:rPr>
              <a:t>Dev</a:t>
            </a:r>
            <a:r>
              <a:rPr lang="pt-BR" sz="1400" b="0" i="0" dirty="0">
                <a:solidFill>
                  <a:srgbClr val="767E85"/>
                </a:solidFill>
                <a:effectLst/>
              </a:rPr>
              <a:t> Team (qualidade), Scrum Master (eficiência), </a:t>
            </a:r>
            <a:r>
              <a:rPr lang="pt-BR" sz="1400" b="0" i="0" dirty="0" err="1">
                <a:solidFill>
                  <a:srgbClr val="767E85"/>
                </a:solidFill>
                <a:effectLst/>
              </a:rPr>
              <a:t>Product</a:t>
            </a:r>
            <a:r>
              <a:rPr lang="pt-BR" sz="1400" b="0" i="0" dirty="0">
                <a:solidFill>
                  <a:srgbClr val="767E85"/>
                </a:solidFill>
                <a:effectLst/>
              </a:rPr>
              <a:t> </a:t>
            </a:r>
            <a:r>
              <a:rPr lang="pt-BR" sz="1400" b="0" i="0" dirty="0" err="1">
                <a:solidFill>
                  <a:srgbClr val="767E85"/>
                </a:solidFill>
                <a:effectLst/>
              </a:rPr>
              <a:t>Owner</a:t>
            </a:r>
            <a:r>
              <a:rPr lang="pt-BR" sz="1400" b="0" i="0" dirty="0">
                <a:solidFill>
                  <a:srgbClr val="767E85"/>
                </a:solidFill>
                <a:effectLst/>
              </a:rPr>
              <a:t> (eficácia). Esses 3 papéis juntos compõem um Scrum Team e vamos entendê-los mais a fundo nas próximas aulas.</a:t>
            </a:r>
            <a:endParaRPr lang="pt-BR" sz="1400" dirty="0"/>
          </a:p>
        </p:txBody>
      </p:sp>
    </p:spTree>
    <p:extLst>
      <p:ext uri="{BB962C8B-B14F-4D97-AF65-F5344CB8AC3E}">
        <p14:creationId xmlns:p14="http://schemas.microsoft.com/office/powerpoint/2010/main" val="37403895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0B6736-586B-DDC9-0888-B941E6E99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Organizando times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D513E6E-7014-A4A1-86DE-C04C6F3850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6" y="1435607"/>
            <a:ext cx="4416552" cy="5177227"/>
          </a:xfrm>
        </p:spPr>
        <p:txBody>
          <a:bodyPr>
            <a:normAutofit/>
          </a:bodyPr>
          <a:lstStyle/>
          <a:p>
            <a:r>
              <a:rPr lang="pt-BR" sz="1400" b="0" i="0" dirty="0">
                <a:solidFill>
                  <a:srgbClr val="3D464D"/>
                </a:solidFill>
                <a:effectLst/>
              </a:rPr>
              <a:t>Pense em você mesmo. Dentro da sua atuação nas organizações, você desenvolveu quais tipos de conhecimento e papel nos projetos que participou? Papéis mais relacionados ao negócio? Papéis mais relacionados à tecnologia e a qualidade do que era entregue? E/ou papéis mais ligados a garantir a eficiência?</a:t>
            </a:r>
          </a:p>
          <a:p>
            <a:r>
              <a:rPr lang="pt-BR" sz="1400" b="1" dirty="0">
                <a:solidFill>
                  <a:srgbClr val="3D464D"/>
                </a:solidFill>
              </a:rPr>
              <a:t>Opinião do Instrutor: </a:t>
            </a:r>
          </a:p>
          <a:p>
            <a:r>
              <a:rPr lang="pt-BR" sz="1400" b="0" i="0" dirty="0">
                <a:solidFill>
                  <a:srgbClr val="3D464D"/>
                </a:solidFill>
                <a:effectLst/>
              </a:rPr>
              <a:t>Essa identificação vai servir para você perceber nas próximas aulas se você teve algum tipo de atuação que estava relacionada a um time ágil e também qual o nome desse papel dentro do time.</a:t>
            </a:r>
            <a:endParaRPr lang="pt-BR" sz="1400" dirty="0"/>
          </a:p>
        </p:txBody>
      </p:sp>
    </p:spTree>
    <p:extLst>
      <p:ext uri="{BB962C8B-B14F-4D97-AF65-F5344CB8AC3E}">
        <p14:creationId xmlns:p14="http://schemas.microsoft.com/office/powerpoint/2010/main" val="6508658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4710CA-2812-931E-59F5-2D68993F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que aprendemos?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184DA24-650B-CE39-868E-3C79A5DF0A5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21208" y="2446749"/>
            <a:ext cx="10928670" cy="4469960"/>
          </a:xfrm>
        </p:spPr>
        <p:txBody>
          <a:bodyPr>
            <a:normAutofit/>
          </a:bodyPr>
          <a:lstStyle/>
          <a:p>
            <a:pPr algn="l"/>
            <a:r>
              <a:rPr lang="pt-BR" sz="1400" b="0" i="0" dirty="0">
                <a:solidFill>
                  <a:srgbClr val="3D464D"/>
                </a:solidFill>
                <a:effectLst/>
                <a:latin typeface="+mn-lt"/>
              </a:rPr>
              <a:t>Aprendemos que o Scrum </a:t>
            </a:r>
            <a:r>
              <a:rPr lang="pt-BR" sz="1400" b="0" i="0" dirty="0" err="1">
                <a:solidFill>
                  <a:srgbClr val="3D464D"/>
                </a:solidFill>
                <a:effectLst/>
                <a:latin typeface="+mn-lt"/>
              </a:rPr>
              <a:t>team</a:t>
            </a:r>
            <a:r>
              <a:rPr lang="pt-BR" sz="1400" b="0" i="0" dirty="0">
                <a:solidFill>
                  <a:srgbClr val="3D464D"/>
                </a:solidFill>
                <a:effectLst/>
                <a:latin typeface="+mn-lt"/>
              </a:rPr>
              <a:t> é um conjunto de pessoas que tem o objetivo de fazer produtos excepcionais, e para isso acontecer, </a:t>
            </a:r>
            <a:r>
              <a:rPr lang="pt-BR" sz="1400" b="0" i="1" dirty="0">
                <a:solidFill>
                  <a:srgbClr val="3D464D"/>
                </a:solidFill>
                <a:effectLst/>
                <a:latin typeface="+mn-lt"/>
              </a:rPr>
              <a:t>são necessárias</a:t>
            </a:r>
            <a:r>
              <a:rPr lang="pt-BR" sz="1400" b="0" i="0" dirty="0">
                <a:solidFill>
                  <a:srgbClr val="3D464D"/>
                </a:solidFill>
                <a:effectLst/>
                <a:latin typeface="+mn-lt"/>
              </a:rPr>
              <a:t> 3 responsabilidades:</a:t>
            </a:r>
          </a:p>
          <a:p>
            <a:pPr algn="l"/>
            <a:r>
              <a:rPr lang="pt-BR" sz="1400" b="1" i="0" dirty="0">
                <a:solidFill>
                  <a:srgbClr val="3D464D"/>
                </a:solidFill>
                <a:effectLst/>
                <a:latin typeface="+mn-lt"/>
              </a:rPr>
              <a:t>Negócio</a:t>
            </a:r>
            <a:r>
              <a:rPr lang="pt-BR" sz="1400" b="0" i="0" dirty="0">
                <a:solidFill>
                  <a:srgbClr val="3D464D"/>
                </a:solidFill>
                <a:effectLst/>
                <a:latin typeface="+mn-lt"/>
              </a:rPr>
              <a:t>: responsabilidade em garantir que o produto a ser desenvolvido faça sentido para o mercado. Não adianta você produzir o melhor produto, se não tem cliente para o mesmo.</a:t>
            </a:r>
          </a:p>
          <a:p>
            <a:pPr algn="l"/>
            <a:r>
              <a:rPr lang="pt-BR" sz="1400" b="1" i="0" dirty="0">
                <a:solidFill>
                  <a:srgbClr val="3D464D"/>
                </a:solidFill>
                <a:effectLst/>
                <a:latin typeface="+mn-lt"/>
              </a:rPr>
              <a:t>Tecnológica</a:t>
            </a:r>
            <a:r>
              <a:rPr lang="pt-BR" sz="1400" b="0" i="0" dirty="0">
                <a:solidFill>
                  <a:srgbClr val="3D464D"/>
                </a:solidFill>
                <a:effectLst/>
                <a:latin typeface="+mn-lt"/>
              </a:rPr>
              <a:t>: responsabilidade em garantir que o produto produzido esteja correto para aquele mercado em específico e público-alvo.</a:t>
            </a:r>
          </a:p>
          <a:p>
            <a:pPr algn="l"/>
            <a:r>
              <a:rPr lang="pt-BR" sz="1400" b="1" i="0" dirty="0">
                <a:solidFill>
                  <a:srgbClr val="3D464D"/>
                </a:solidFill>
                <a:effectLst/>
                <a:latin typeface="+mn-lt"/>
              </a:rPr>
              <a:t>Eficiência</a:t>
            </a:r>
            <a:r>
              <a:rPr lang="pt-BR" sz="1400" b="0" i="0" dirty="0">
                <a:solidFill>
                  <a:srgbClr val="3D464D"/>
                </a:solidFill>
                <a:effectLst/>
                <a:latin typeface="+mn-lt"/>
              </a:rPr>
              <a:t>: responsabilidade em garantir que o time opere com a melhor qualidade possível.</a:t>
            </a:r>
          </a:p>
          <a:p>
            <a:pPr algn="l"/>
            <a:r>
              <a:rPr lang="pt-BR" sz="1400" b="0" i="0" dirty="0">
                <a:solidFill>
                  <a:srgbClr val="3D464D"/>
                </a:solidFill>
                <a:effectLst/>
                <a:latin typeface="+mn-lt"/>
              </a:rPr>
              <a:t>Ou seja, nessa aula aprendemos que um time ágil é organizado de forma que possua pessoas que fiquem responsáveis por garantir que o produto a ser desenvolvido esteja alinhado com o que o mercado espera, que a qualidade e tecnologias empregadas estão sendo as adequadas e também por pessoas responsáveis por garantir que a equipe opere de uma forma eficiente, sem gargalos.</a:t>
            </a:r>
          </a:p>
          <a:p>
            <a:pPr algn="l"/>
            <a:endParaRPr lang="pt-BR" sz="1050" b="1" i="0" dirty="0">
              <a:solidFill>
                <a:srgbClr val="3D464D"/>
              </a:solidFill>
              <a:effectLst/>
              <a:latin typeface="Source Serif Pro" panose="02040603050405020204" pitchFamily="18" charset="0"/>
            </a:endParaRPr>
          </a:p>
          <a:p>
            <a:endParaRPr lang="pt-BR" sz="1200" b="0" i="0" dirty="0">
              <a:solidFill>
                <a:srgbClr val="3D464D"/>
              </a:solidFill>
              <a:effectLst/>
              <a:latin typeface="+mn-lt"/>
            </a:endParaRPr>
          </a:p>
          <a:p>
            <a:endParaRPr lang="pt-BR" sz="1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831951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4294967295"/>
          </p:nvPr>
        </p:nvSpPr>
        <p:spPr>
          <a:xfrm>
            <a:off x="855619" y="2469279"/>
            <a:ext cx="10077423" cy="1137793"/>
          </a:xfrm>
        </p:spPr>
        <p:txBody>
          <a:bodyPr rtlCol="0">
            <a:normAutofit/>
          </a:bodyPr>
          <a:lstStyle/>
          <a:p>
            <a:pPr marL="0" indent="0" algn="ctr" rtl="0">
              <a:buNone/>
            </a:pPr>
            <a:r>
              <a:rPr lang="pt-BR" sz="2300" b="1" dirty="0">
                <a:solidFill>
                  <a:schemeClr val="bg1"/>
                </a:solidFill>
                <a:latin typeface="+mj-lt"/>
              </a:rPr>
              <a:t>05. O </a:t>
            </a:r>
            <a:r>
              <a:rPr lang="pt-BR" sz="2300" b="1" dirty="0" err="1">
                <a:solidFill>
                  <a:schemeClr val="bg1"/>
                </a:solidFill>
                <a:latin typeface="+mj-lt"/>
              </a:rPr>
              <a:t>Product</a:t>
            </a:r>
            <a:r>
              <a:rPr lang="pt-BR" sz="23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pt-BR" sz="2300" b="1" dirty="0" err="1">
                <a:solidFill>
                  <a:schemeClr val="bg1"/>
                </a:solidFill>
                <a:latin typeface="+mj-lt"/>
              </a:rPr>
              <a:t>Owner</a:t>
            </a:r>
            <a:endParaRPr lang="pt-BR" sz="23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241702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41705E-995F-BA6A-F243-EE3A45661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Product</a:t>
            </a:r>
            <a:r>
              <a:rPr lang="pt-BR" dirty="0"/>
              <a:t> </a:t>
            </a:r>
            <a:r>
              <a:rPr lang="pt-BR" dirty="0" err="1"/>
              <a:t>Owner</a:t>
            </a:r>
            <a:endParaRPr lang="pt-BR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F4B2FE3C-60DF-E1E3-66EB-E3EE8A054D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3478" y="1579207"/>
            <a:ext cx="7885043" cy="4433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4601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84E790C-1F4B-6131-E5AD-B85430F394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Papel do </a:t>
            </a:r>
            <a:r>
              <a:rPr lang="pt-BR" dirty="0" err="1"/>
              <a:t>Product</a:t>
            </a:r>
            <a:r>
              <a:rPr lang="pt-BR" dirty="0"/>
              <a:t> </a:t>
            </a:r>
            <a:r>
              <a:rPr lang="pt-BR" dirty="0" err="1"/>
              <a:t>Owner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AE4B913-EE6B-E701-14B2-2838456A47E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6" y="1435608"/>
            <a:ext cx="4416552" cy="4974336"/>
          </a:xfrm>
        </p:spPr>
        <p:txBody>
          <a:bodyPr/>
          <a:lstStyle/>
          <a:p>
            <a:pPr algn="l"/>
            <a:r>
              <a:rPr lang="pt-BR" sz="1400" b="1" i="0" dirty="0">
                <a:solidFill>
                  <a:srgbClr val="3D464D"/>
                </a:solidFill>
                <a:effectLst/>
              </a:rPr>
              <a:t>Nessa aula aprendemos o que um </a:t>
            </a:r>
            <a:r>
              <a:rPr lang="pt-BR" sz="1400" b="1" i="1" dirty="0" err="1">
                <a:solidFill>
                  <a:srgbClr val="3D464D"/>
                </a:solidFill>
                <a:effectLst/>
              </a:rPr>
              <a:t>Product</a:t>
            </a:r>
            <a:r>
              <a:rPr lang="pt-BR" sz="1400" b="1" i="1" dirty="0">
                <a:solidFill>
                  <a:srgbClr val="3D464D"/>
                </a:solidFill>
                <a:effectLst/>
              </a:rPr>
              <a:t> </a:t>
            </a:r>
            <a:r>
              <a:rPr lang="pt-BR" sz="1400" b="1" i="1" dirty="0" err="1">
                <a:solidFill>
                  <a:srgbClr val="3D464D"/>
                </a:solidFill>
                <a:effectLst/>
              </a:rPr>
              <a:t>Owner</a:t>
            </a:r>
            <a:r>
              <a:rPr lang="pt-BR" sz="1400" b="1" i="0" dirty="0">
                <a:solidFill>
                  <a:srgbClr val="3D464D"/>
                </a:solidFill>
                <a:effectLst/>
              </a:rPr>
              <a:t> faz dentro de uma organização, e sua importância no desenvolvimento de um projeto.</a:t>
            </a:r>
          </a:p>
          <a:p>
            <a:pPr algn="l"/>
            <a:r>
              <a:rPr lang="pt-BR" sz="1400" b="1" i="0" dirty="0">
                <a:solidFill>
                  <a:srgbClr val="3D464D"/>
                </a:solidFill>
                <a:effectLst/>
              </a:rPr>
              <a:t>Qual o objetivo da pessoa que possui o papel de </a:t>
            </a:r>
            <a:r>
              <a:rPr lang="pt-BR" sz="1400" b="1" i="1" dirty="0" err="1">
                <a:solidFill>
                  <a:srgbClr val="3D464D"/>
                </a:solidFill>
                <a:effectLst/>
              </a:rPr>
              <a:t>Product</a:t>
            </a:r>
            <a:r>
              <a:rPr lang="pt-BR" sz="1400" b="1" i="1" dirty="0">
                <a:solidFill>
                  <a:srgbClr val="3D464D"/>
                </a:solidFill>
                <a:effectLst/>
              </a:rPr>
              <a:t> </a:t>
            </a:r>
            <a:r>
              <a:rPr lang="pt-BR" sz="1400" b="1" i="1" dirty="0" err="1">
                <a:solidFill>
                  <a:srgbClr val="3D464D"/>
                </a:solidFill>
                <a:effectLst/>
              </a:rPr>
              <a:t>Owner</a:t>
            </a:r>
            <a:r>
              <a:rPr lang="pt-BR" sz="1400" b="1" i="0" dirty="0">
                <a:solidFill>
                  <a:srgbClr val="3D464D"/>
                </a:solidFill>
                <a:effectLst/>
              </a:rPr>
              <a:t> em um projeto?</a:t>
            </a:r>
          </a:p>
          <a:p>
            <a:r>
              <a:rPr lang="pt-BR" sz="1400" b="0" i="0" dirty="0">
                <a:solidFill>
                  <a:srgbClr val="83AD6D"/>
                </a:solidFill>
                <a:effectLst/>
              </a:rPr>
              <a:t>Encontrar maneiras de maximizar o valor que aquele produto gera para o negócio.</a:t>
            </a:r>
          </a:p>
          <a:p>
            <a:r>
              <a:rPr lang="pt-BR" sz="1400" b="0" i="0" dirty="0">
                <a:solidFill>
                  <a:srgbClr val="767E85"/>
                </a:solidFill>
                <a:effectLst/>
              </a:rPr>
              <a:t>Para isso, essa pessoa precisa de algumas habilidades como senso de dono, foco e conhecimento profundo do negócio</a:t>
            </a:r>
            <a:r>
              <a:rPr lang="pt-BR" b="0" i="0" dirty="0">
                <a:solidFill>
                  <a:srgbClr val="767E85"/>
                </a:solidFill>
                <a:effectLst/>
                <a:latin typeface="Source Serif Pro" panose="02040603050405020204" pitchFamily="18" charset="0"/>
              </a:rPr>
              <a:t>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053078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1D99F0-DB33-9F9E-67D4-EC9EE2971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7" y="448056"/>
            <a:ext cx="7310828" cy="640080"/>
          </a:xfrm>
        </p:spPr>
        <p:txBody>
          <a:bodyPr>
            <a:normAutofit fontScale="90000"/>
          </a:bodyPr>
          <a:lstStyle/>
          <a:p>
            <a:r>
              <a:rPr lang="pt-BR" dirty="0"/>
              <a:t>Para saber mais: o dia a dia de um </a:t>
            </a:r>
            <a:r>
              <a:rPr lang="pt-BR" dirty="0" err="1"/>
              <a:t>Product</a:t>
            </a:r>
            <a:r>
              <a:rPr lang="pt-BR" dirty="0"/>
              <a:t> </a:t>
            </a:r>
            <a:r>
              <a:rPr lang="pt-BR" dirty="0" err="1"/>
              <a:t>Owner</a:t>
            </a:r>
            <a:r>
              <a:rPr lang="pt-BR" dirty="0"/>
              <a:t>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A65C572-1E1C-14EB-717D-A7B4EA1282E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pt-BR" sz="1400" b="0" i="0" dirty="0">
                <a:solidFill>
                  <a:srgbClr val="3D464D"/>
                </a:solidFill>
                <a:effectLst/>
              </a:rPr>
              <a:t>Rafael Vieira, </a:t>
            </a:r>
            <a:r>
              <a:rPr lang="pt-BR" sz="1400" b="0" i="1" dirty="0" err="1">
                <a:solidFill>
                  <a:srgbClr val="3D464D"/>
                </a:solidFill>
                <a:effectLst/>
              </a:rPr>
              <a:t>Product</a:t>
            </a:r>
            <a:r>
              <a:rPr lang="pt-BR" sz="1400" b="0" i="1" dirty="0">
                <a:solidFill>
                  <a:srgbClr val="3D464D"/>
                </a:solidFill>
                <a:effectLst/>
              </a:rPr>
              <a:t> </a:t>
            </a:r>
            <a:r>
              <a:rPr lang="pt-BR" sz="1400" b="0" i="1" dirty="0" err="1">
                <a:solidFill>
                  <a:srgbClr val="3D464D"/>
                </a:solidFill>
                <a:effectLst/>
              </a:rPr>
              <a:t>Owner</a:t>
            </a:r>
            <a:r>
              <a:rPr lang="pt-BR" sz="1400" b="0" i="0" dirty="0">
                <a:solidFill>
                  <a:srgbClr val="3D464D"/>
                </a:solidFill>
                <a:effectLst/>
              </a:rPr>
              <a:t> dentro da empresa em que trabalha, escreveu um </a:t>
            </a:r>
            <a:r>
              <a:rPr lang="pt-BR" sz="1400" b="0" i="0" dirty="0">
                <a:effectLst/>
                <a:hlinkClick r:id="rId2"/>
              </a:rPr>
              <a:t>artigo</a:t>
            </a:r>
            <a:r>
              <a:rPr lang="pt-BR" sz="1400" b="0" i="0" dirty="0">
                <a:solidFill>
                  <a:srgbClr val="3D464D"/>
                </a:solidFill>
                <a:effectLst/>
              </a:rPr>
              <a:t> esclarecendo o que é e como é ser um </a:t>
            </a:r>
            <a:r>
              <a:rPr lang="pt-BR" sz="1400" b="0" i="1" dirty="0" err="1">
                <a:solidFill>
                  <a:srgbClr val="3D464D"/>
                </a:solidFill>
                <a:effectLst/>
              </a:rPr>
              <a:t>Product</a:t>
            </a:r>
            <a:r>
              <a:rPr lang="pt-BR" sz="1400" b="0" i="1" dirty="0">
                <a:solidFill>
                  <a:srgbClr val="3D464D"/>
                </a:solidFill>
                <a:effectLst/>
              </a:rPr>
              <a:t> </a:t>
            </a:r>
            <a:r>
              <a:rPr lang="pt-BR" sz="1400" b="0" i="1" dirty="0" err="1">
                <a:solidFill>
                  <a:srgbClr val="3D464D"/>
                </a:solidFill>
                <a:effectLst/>
              </a:rPr>
              <a:t>Owner</a:t>
            </a:r>
            <a:r>
              <a:rPr lang="pt-BR" sz="1400" b="0" i="0" dirty="0">
                <a:solidFill>
                  <a:srgbClr val="3D464D"/>
                </a:solidFill>
                <a:effectLst/>
              </a:rPr>
              <a:t>, ele escreve sobre o dia a dia, os desafios e as responsabilidades de um </a:t>
            </a:r>
            <a:r>
              <a:rPr lang="pt-BR" sz="1400" b="0" i="1" dirty="0">
                <a:solidFill>
                  <a:srgbClr val="3D464D"/>
                </a:solidFill>
                <a:effectLst/>
              </a:rPr>
              <a:t>PO</a:t>
            </a:r>
            <a:r>
              <a:rPr lang="pt-BR" sz="1400" b="0" i="0" dirty="0">
                <a:solidFill>
                  <a:srgbClr val="3D464D"/>
                </a:solidFill>
                <a:effectLst/>
              </a:rPr>
              <a:t> dentro da empresa</a:t>
            </a:r>
            <a:r>
              <a:rPr lang="pt-BR" b="0" i="0" dirty="0">
                <a:solidFill>
                  <a:srgbClr val="3D464D"/>
                </a:solidFill>
                <a:effectLst/>
                <a:latin typeface="Source Serif Pro" panose="02040603050405020204" pitchFamily="18" charset="0"/>
              </a:rPr>
              <a:t>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590692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4710CA-2812-931E-59F5-2D68993F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que aprendemos?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184DA24-650B-CE39-868E-3C79A5DF0A5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21208" y="2446749"/>
            <a:ext cx="10928670" cy="4179338"/>
          </a:xfrm>
        </p:spPr>
        <p:txBody>
          <a:bodyPr>
            <a:normAutofit fontScale="92500" lnSpcReduction="10000"/>
          </a:bodyPr>
          <a:lstStyle/>
          <a:p>
            <a:pPr algn="l"/>
            <a:r>
              <a:rPr lang="pt-BR" sz="1400" b="1" i="0" dirty="0">
                <a:solidFill>
                  <a:srgbClr val="3D464D"/>
                </a:solidFill>
                <a:effectLst/>
                <a:latin typeface="+mn-lt"/>
              </a:rPr>
              <a:t>O que é </a:t>
            </a:r>
            <a:r>
              <a:rPr lang="pt-BR" sz="1400" b="1" i="0" dirty="0" err="1">
                <a:solidFill>
                  <a:srgbClr val="3D464D"/>
                </a:solidFill>
                <a:effectLst/>
                <a:latin typeface="+mn-lt"/>
              </a:rPr>
              <a:t>Product</a:t>
            </a:r>
            <a:r>
              <a:rPr lang="pt-BR" sz="1400" b="1" i="0" dirty="0">
                <a:solidFill>
                  <a:srgbClr val="3D464D"/>
                </a:solidFill>
                <a:effectLst/>
                <a:latin typeface="+mn-lt"/>
              </a:rPr>
              <a:t> </a:t>
            </a:r>
            <a:r>
              <a:rPr lang="pt-BR" sz="1400" b="1" i="0" dirty="0" err="1">
                <a:solidFill>
                  <a:srgbClr val="3D464D"/>
                </a:solidFill>
                <a:effectLst/>
                <a:latin typeface="+mn-lt"/>
              </a:rPr>
              <a:t>Owner</a:t>
            </a:r>
            <a:r>
              <a:rPr lang="pt-BR" sz="1400" b="1" i="0" dirty="0">
                <a:solidFill>
                  <a:srgbClr val="3D464D"/>
                </a:solidFill>
                <a:effectLst/>
                <a:latin typeface="+mn-lt"/>
              </a:rPr>
              <a:t>?</a:t>
            </a:r>
          </a:p>
          <a:p>
            <a:pPr algn="l"/>
            <a:r>
              <a:rPr lang="pt-BR" sz="1400" b="0" i="0" dirty="0">
                <a:solidFill>
                  <a:srgbClr val="3D464D"/>
                </a:solidFill>
                <a:effectLst/>
                <a:latin typeface="+mn-lt"/>
              </a:rPr>
              <a:t>Nessa aula aprendemos que a pessoa responsável pelo papel de </a:t>
            </a:r>
            <a:r>
              <a:rPr lang="pt-BR" sz="1400" b="0" i="1" dirty="0" err="1">
                <a:solidFill>
                  <a:srgbClr val="3D464D"/>
                </a:solidFill>
                <a:effectLst/>
                <a:latin typeface="+mn-lt"/>
              </a:rPr>
              <a:t>Product</a:t>
            </a:r>
            <a:r>
              <a:rPr lang="pt-BR" sz="1400" b="0" i="1" dirty="0">
                <a:solidFill>
                  <a:srgbClr val="3D464D"/>
                </a:solidFill>
                <a:effectLst/>
                <a:latin typeface="+mn-lt"/>
              </a:rPr>
              <a:t> </a:t>
            </a:r>
            <a:r>
              <a:rPr lang="pt-BR" sz="1400" b="0" i="1" dirty="0" err="1">
                <a:solidFill>
                  <a:srgbClr val="3D464D"/>
                </a:solidFill>
                <a:effectLst/>
                <a:latin typeface="+mn-lt"/>
              </a:rPr>
              <a:t>Owner</a:t>
            </a:r>
            <a:r>
              <a:rPr lang="pt-BR" sz="1400" b="0" i="0" dirty="0">
                <a:solidFill>
                  <a:srgbClr val="3D464D"/>
                </a:solidFill>
                <a:effectLst/>
                <a:latin typeface="+mn-lt"/>
              </a:rPr>
              <a:t> tem o desafio de conseguir </a:t>
            </a:r>
            <a:r>
              <a:rPr lang="pt-BR" sz="1400" b="1" i="0" dirty="0">
                <a:solidFill>
                  <a:srgbClr val="3D464D"/>
                </a:solidFill>
                <a:effectLst/>
                <a:latin typeface="+mn-lt"/>
              </a:rPr>
              <a:t>maximizar o valor</a:t>
            </a:r>
            <a:r>
              <a:rPr lang="pt-BR" sz="1400" b="0" i="0" dirty="0">
                <a:solidFill>
                  <a:srgbClr val="3D464D"/>
                </a:solidFill>
                <a:effectLst/>
                <a:latin typeface="+mn-lt"/>
              </a:rPr>
              <a:t> que aquele produto irá gerar para o negócio.</a:t>
            </a:r>
          </a:p>
          <a:p>
            <a:pPr algn="l"/>
            <a:r>
              <a:rPr lang="pt-BR" sz="1400" b="0" i="0" dirty="0">
                <a:solidFill>
                  <a:srgbClr val="3D464D"/>
                </a:solidFill>
                <a:effectLst/>
                <a:latin typeface="+mn-lt"/>
              </a:rPr>
              <a:t>Para isso, o </a:t>
            </a:r>
            <a:r>
              <a:rPr lang="pt-BR" sz="1400" b="0" i="1" dirty="0">
                <a:solidFill>
                  <a:srgbClr val="3D464D"/>
                </a:solidFill>
                <a:effectLst/>
                <a:latin typeface="+mn-lt"/>
              </a:rPr>
              <a:t>PO</a:t>
            </a:r>
            <a:r>
              <a:rPr lang="pt-BR" sz="1400" b="0" i="0" dirty="0">
                <a:solidFill>
                  <a:srgbClr val="3D464D"/>
                </a:solidFill>
                <a:effectLst/>
                <a:latin typeface="+mn-lt"/>
              </a:rPr>
              <a:t>, além de precisar ter um foco alto e senso de dono, precisará conversar frequentemente com as outras áreas que fazem parte da empresa, para entender quais são os </a:t>
            </a:r>
            <a:r>
              <a:rPr lang="pt-BR" sz="1400" b="0" i="0" dirty="0" err="1">
                <a:solidFill>
                  <a:srgbClr val="3D464D"/>
                </a:solidFill>
                <a:effectLst/>
                <a:latin typeface="+mn-lt"/>
              </a:rPr>
              <a:t>pontos-chave</a:t>
            </a:r>
            <a:r>
              <a:rPr lang="pt-BR" sz="1400" b="0" i="0" dirty="0">
                <a:solidFill>
                  <a:srgbClr val="3D464D"/>
                </a:solidFill>
                <a:effectLst/>
                <a:latin typeface="+mn-lt"/>
              </a:rPr>
              <a:t> que remetem a dor dos clientes, e conhecer a fundo o produto e mercado em que a empresa está inserida.</a:t>
            </a:r>
          </a:p>
          <a:p>
            <a:pPr algn="l"/>
            <a:r>
              <a:rPr lang="pt-BR" sz="1400" b="1" i="0" dirty="0">
                <a:solidFill>
                  <a:srgbClr val="3D464D"/>
                </a:solidFill>
                <a:effectLst/>
                <a:latin typeface="+mn-lt"/>
              </a:rPr>
              <a:t>Como é o dia a dia de um </a:t>
            </a:r>
            <a:r>
              <a:rPr lang="pt-BR" sz="1400" b="1" i="1" dirty="0">
                <a:solidFill>
                  <a:srgbClr val="3D464D"/>
                </a:solidFill>
                <a:effectLst/>
                <a:latin typeface="+mn-lt"/>
              </a:rPr>
              <a:t>PO</a:t>
            </a:r>
            <a:r>
              <a:rPr lang="pt-BR" sz="1400" b="1" i="0" dirty="0">
                <a:solidFill>
                  <a:srgbClr val="3D464D"/>
                </a:solidFill>
                <a:effectLst/>
                <a:latin typeface="+mn-lt"/>
              </a:rPr>
              <a:t>?</a:t>
            </a:r>
          </a:p>
          <a:p>
            <a:pPr algn="l"/>
            <a:r>
              <a:rPr lang="pt-BR" sz="1400" b="0" i="0" dirty="0">
                <a:solidFill>
                  <a:srgbClr val="3D464D"/>
                </a:solidFill>
                <a:effectLst/>
                <a:latin typeface="+mn-lt"/>
              </a:rPr>
              <a:t>No seu dia a dia, o </a:t>
            </a:r>
            <a:r>
              <a:rPr lang="pt-BR" sz="1400" b="0" i="1" dirty="0">
                <a:solidFill>
                  <a:srgbClr val="3D464D"/>
                </a:solidFill>
                <a:effectLst/>
                <a:latin typeface="+mn-lt"/>
              </a:rPr>
              <a:t>PO</a:t>
            </a:r>
            <a:r>
              <a:rPr lang="pt-BR" sz="1400" b="0" i="0" dirty="0">
                <a:solidFill>
                  <a:srgbClr val="3D464D"/>
                </a:solidFill>
                <a:effectLst/>
                <a:latin typeface="+mn-lt"/>
              </a:rPr>
              <a:t> terá que descrever o que precisa ser feito, e para isso, é necessário conversar com outras áreas para entender as necessidades e também o que pode ou não ser feito. Além de priorizar o que precisa ser construído, muitas vezes o </a:t>
            </a:r>
            <a:r>
              <a:rPr lang="pt-BR" sz="1400" b="0" i="1" dirty="0">
                <a:solidFill>
                  <a:srgbClr val="3D464D"/>
                </a:solidFill>
                <a:effectLst/>
                <a:latin typeface="+mn-lt"/>
              </a:rPr>
              <a:t>PO</a:t>
            </a:r>
            <a:r>
              <a:rPr lang="pt-BR" sz="1400" b="0" i="0" dirty="0">
                <a:solidFill>
                  <a:srgbClr val="3D464D"/>
                </a:solidFill>
                <a:effectLst/>
                <a:latin typeface="+mn-lt"/>
              </a:rPr>
              <a:t> terá que dizer não para funcionalidades que agregam menos valor para o negócio/projeto naquele momento.</a:t>
            </a:r>
          </a:p>
          <a:p>
            <a:pPr algn="l"/>
            <a:endParaRPr lang="pt-BR" sz="1050" b="1" i="0" dirty="0">
              <a:solidFill>
                <a:srgbClr val="3D464D"/>
              </a:solidFill>
              <a:effectLst/>
              <a:latin typeface="Source Serif Pro" panose="02040603050405020204" pitchFamily="18" charset="0"/>
            </a:endParaRPr>
          </a:p>
          <a:p>
            <a:endParaRPr lang="pt-BR" sz="1200" b="0" i="0" dirty="0">
              <a:solidFill>
                <a:srgbClr val="3D464D"/>
              </a:solidFill>
              <a:effectLst/>
              <a:latin typeface="+mn-lt"/>
            </a:endParaRPr>
          </a:p>
          <a:p>
            <a:endParaRPr lang="pt-BR" sz="1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465342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4294967295"/>
          </p:nvPr>
        </p:nvSpPr>
        <p:spPr>
          <a:xfrm>
            <a:off x="855619" y="2469279"/>
            <a:ext cx="10077423" cy="1137793"/>
          </a:xfrm>
        </p:spPr>
        <p:txBody>
          <a:bodyPr rtlCol="0">
            <a:normAutofit/>
          </a:bodyPr>
          <a:lstStyle/>
          <a:p>
            <a:pPr marL="0" indent="0" algn="ctr" rtl="0">
              <a:buNone/>
            </a:pPr>
            <a:r>
              <a:rPr lang="pt-BR" sz="2300" b="1" dirty="0">
                <a:solidFill>
                  <a:schemeClr val="bg1"/>
                </a:solidFill>
                <a:latin typeface="+mj-lt"/>
              </a:rPr>
              <a:t>06. O </a:t>
            </a:r>
            <a:r>
              <a:rPr lang="pt-BR" sz="2300" b="1" dirty="0" err="1">
                <a:solidFill>
                  <a:schemeClr val="bg1"/>
                </a:solidFill>
                <a:latin typeface="+mj-lt"/>
              </a:rPr>
              <a:t>Development</a:t>
            </a:r>
            <a:r>
              <a:rPr lang="pt-BR" sz="2300" b="1" dirty="0">
                <a:solidFill>
                  <a:schemeClr val="bg1"/>
                </a:solidFill>
                <a:latin typeface="+mj-lt"/>
              </a:rPr>
              <a:t> Team</a:t>
            </a:r>
          </a:p>
        </p:txBody>
      </p:sp>
    </p:spTree>
    <p:extLst>
      <p:ext uri="{BB962C8B-B14F-4D97-AF65-F5344CB8AC3E}">
        <p14:creationId xmlns:p14="http://schemas.microsoft.com/office/powerpoint/2010/main" val="22325281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406BC2-F9DF-4C74-257B-28480F405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Development</a:t>
            </a:r>
            <a:r>
              <a:rPr lang="pt-BR" dirty="0"/>
              <a:t> Team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D27566E-112A-DD41-506A-C8DE7218DB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099"/>
          <a:stretch/>
        </p:blipFill>
        <p:spPr>
          <a:xfrm>
            <a:off x="2247780" y="1830474"/>
            <a:ext cx="7696440" cy="410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5011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9"/>
          <p:cNvSpPr>
            <a:spLocks noGrp="1"/>
          </p:cNvSpPr>
          <p:nvPr>
            <p:ph type="title"/>
          </p:nvPr>
        </p:nvSpPr>
        <p:spPr>
          <a:xfrm>
            <a:off x="521207" y="874643"/>
            <a:ext cx="11432253" cy="1338470"/>
          </a:xfrm>
        </p:spPr>
        <p:txBody>
          <a:bodyPr rtlCol="0">
            <a:normAutofit/>
          </a:bodyPr>
          <a:lstStyle/>
          <a:p>
            <a:pPr rtl="0"/>
            <a:r>
              <a:rPr lang="pt-BR" sz="32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Introdução </a:t>
            </a:r>
            <a:endParaRPr lang="pt-BR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1E007850-F746-F3B7-4812-81FC9A70B5F4}"/>
              </a:ext>
            </a:extLst>
          </p:cNvPr>
          <p:cNvSpPr txBox="1"/>
          <p:nvPr/>
        </p:nvSpPr>
        <p:spPr>
          <a:xfrm>
            <a:off x="451103" y="2387600"/>
            <a:ext cx="11289793" cy="4218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pt-BR" sz="1000" b="1" dirty="0"/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1000" b="1" dirty="0">
                <a:solidFill>
                  <a:srgbClr val="3D464D"/>
                </a:solidFill>
              </a:rPr>
              <a:t>Equipe Ágil: </a:t>
            </a:r>
            <a:br>
              <a:rPr lang="pt-BR" sz="1000" b="1" dirty="0">
                <a:solidFill>
                  <a:srgbClr val="3D464D"/>
                </a:solidFill>
              </a:rPr>
            </a:br>
            <a:r>
              <a:rPr lang="pt-BR" sz="1000" dirty="0">
                <a:solidFill>
                  <a:srgbClr val="3D464D"/>
                </a:solidFill>
              </a:rPr>
              <a:t>- Mapear diferença de uma equipe ágil </a:t>
            </a:r>
            <a:r>
              <a:rPr lang="pt-BR" sz="1000" b="0" i="0" dirty="0">
                <a:solidFill>
                  <a:srgbClr val="3D464D"/>
                </a:solidFill>
                <a:effectLst/>
              </a:rPr>
              <a:t>para uma equipe que trabalha na modelo cascata</a:t>
            </a:r>
            <a:br>
              <a:rPr lang="pt-BR" sz="1000" b="0" i="0" dirty="0">
                <a:solidFill>
                  <a:srgbClr val="3D464D"/>
                </a:solidFill>
                <a:effectLst/>
              </a:rPr>
            </a:br>
            <a:r>
              <a:rPr lang="pt-BR" sz="1000" b="0" i="0" dirty="0">
                <a:solidFill>
                  <a:srgbClr val="3D464D"/>
                </a:solidFill>
                <a:effectLst/>
              </a:rPr>
              <a:t>- Quais os benefícios de trabalhar dessa forma.</a:t>
            </a:r>
            <a:br>
              <a:rPr lang="pt-BR" sz="1000" b="0" i="0" dirty="0">
                <a:solidFill>
                  <a:srgbClr val="3D464D"/>
                </a:solidFill>
                <a:effectLst/>
              </a:rPr>
            </a:br>
            <a:endParaRPr lang="pt-BR" sz="1000" dirty="0">
              <a:solidFill>
                <a:srgbClr val="3D464D"/>
              </a:solidFill>
            </a:endParaRP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1000" b="1" dirty="0">
                <a:solidFill>
                  <a:srgbClr val="3D464D"/>
                </a:solidFill>
              </a:rPr>
              <a:t>Auto-organização:  </a:t>
            </a:r>
            <a:r>
              <a:rPr lang="pt-BR" sz="1000" dirty="0">
                <a:solidFill>
                  <a:srgbClr val="3D464D"/>
                </a:solidFill>
              </a:rPr>
              <a:t>U</a:t>
            </a:r>
            <a:r>
              <a:rPr lang="pt-BR" sz="1000" b="0" i="0" dirty="0">
                <a:solidFill>
                  <a:srgbClr val="3D464D"/>
                </a:solidFill>
                <a:effectLst/>
              </a:rPr>
              <a:t>ma das características da maior parte das equipes ágeis. </a:t>
            </a:r>
            <a:br>
              <a:rPr lang="pt-BR" sz="1000" b="0" i="0" dirty="0">
                <a:solidFill>
                  <a:srgbClr val="3D464D"/>
                </a:solidFill>
                <a:effectLst/>
              </a:rPr>
            </a:br>
            <a:r>
              <a:rPr lang="pt-BR" sz="1000" b="0" i="0" dirty="0">
                <a:solidFill>
                  <a:srgbClr val="3D464D"/>
                </a:solidFill>
                <a:effectLst/>
              </a:rPr>
              <a:t>- O que é?</a:t>
            </a:r>
            <a:br>
              <a:rPr lang="pt-BR" sz="1000" b="0" i="0" dirty="0">
                <a:solidFill>
                  <a:srgbClr val="3D464D"/>
                </a:solidFill>
                <a:effectLst/>
              </a:rPr>
            </a:br>
            <a:r>
              <a:rPr lang="pt-BR" sz="1000" b="0" i="0" dirty="0">
                <a:solidFill>
                  <a:srgbClr val="3D464D"/>
                </a:solidFill>
                <a:effectLst/>
              </a:rPr>
              <a:t>- Como ela surge?</a:t>
            </a:r>
            <a:br>
              <a:rPr lang="pt-BR" sz="1000" b="0" i="0" dirty="0">
                <a:solidFill>
                  <a:srgbClr val="3D464D"/>
                </a:solidFill>
                <a:effectLst/>
              </a:rPr>
            </a:br>
            <a:r>
              <a:rPr lang="pt-BR" sz="1000" b="0" i="0" dirty="0">
                <a:solidFill>
                  <a:srgbClr val="3D464D"/>
                </a:solidFill>
                <a:effectLst/>
              </a:rPr>
              <a:t>- Como fomentamos ela no ambiente de trabalho.</a:t>
            </a:r>
            <a:br>
              <a:rPr lang="pt-BR" sz="1000" b="0" i="0" dirty="0">
                <a:solidFill>
                  <a:srgbClr val="3D464D"/>
                </a:solidFill>
                <a:effectLst/>
              </a:rPr>
            </a:br>
            <a:endParaRPr lang="pt-BR" sz="1000" dirty="0">
              <a:solidFill>
                <a:srgbClr val="3D464D"/>
              </a:solidFill>
            </a:endParaRP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1000" b="1" dirty="0">
                <a:solidFill>
                  <a:srgbClr val="3D464D"/>
                </a:solidFill>
              </a:rPr>
              <a:t>Tipos de equipe: </a:t>
            </a:r>
            <a:r>
              <a:rPr lang="pt-BR" sz="1000" dirty="0">
                <a:solidFill>
                  <a:srgbClr val="3D464D"/>
                </a:solidFill>
              </a:rPr>
              <a:t>E</a:t>
            </a:r>
            <a:r>
              <a:rPr lang="pt-BR" sz="1000" b="0" i="0" dirty="0">
                <a:solidFill>
                  <a:srgbClr val="3D464D"/>
                </a:solidFill>
                <a:effectLst/>
              </a:rPr>
              <a:t>xistem equipes ágeis, mas elas podem dividir o trabalho em diversas formas. </a:t>
            </a:r>
            <a:br>
              <a:rPr lang="pt-BR" sz="1000" b="0" i="0" dirty="0">
                <a:solidFill>
                  <a:srgbClr val="3D464D"/>
                </a:solidFill>
                <a:effectLst/>
              </a:rPr>
            </a:br>
            <a:r>
              <a:rPr lang="pt-BR" sz="1000" b="0" i="0" dirty="0">
                <a:solidFill>
                  <a:srgbClr val="3D464D"/>
                </a:solidFill>
                <a:effectLst/>
              </a:rPr>
              <a:t>- </a:t>
            </a:r>
            <a:r>
              <a:rPr lang="pt-BR" sz="1000" dirty="0">
                <a:solidFill>
                  <a:srgbClr val="3D464D"/>
                </a:solidFill>
              </a:rPr>
              <a:t>Team Scrum </a:t>
            </a:r>
            <a:br>
              <a:rPr lang="pt-BR" sz="1000" dirty="0">
                <a:solidFill>
                  <a:srgbClr val="3D464D"/>
                </a:solidFill>
              </a:rPr>
            </a:br>
            <a:r>
              <a:rPr lang="pt-BR" sz="1000" dirty="0">
                <a:solidFill>
                  <a:srgbClr val="3D464D"/>
                </a:solidFill>
              </a:rPr>
              <a:t>- </a:t>
            </a:r>
            <a:r>
              <a:rPr lang="pt-BR" sz="1000" dirty="0" err="1">
                <a:solidFill>
                  <a:srgbClr val="3D464D"/>
                </a:solidFill>
              </a:rPr>
              <a:t>Product</a:t>
            </a:r>
            <a:r>
              <a:rPr lang="pt-BR" sz="1000" dirty="0">
                <a:solidFill>
                  <a:srgbClr val="3D464D"/>
                </a:solidFill>
              </a:rPr>
              <a:t> </a:t>
            </a:r>
            <a:r>
              <a:rPr lang="pt-BR" sz="1000" dirty="0" err="1">
                <a:solidFill>
                  <a:srgbClr val="3D464D"/>
                </a:solidFill>
              </a:rPr>
              <a:t>Owner</a:t>
            </a:r>
            <a:r>
              <a:rPr lang="pt-BR" sz="1000" dirty="0">
                <a:solidFill>
                  <a:srgbClr val="3D464D"/>
                </a:solidFill>
              </a:rPr>
              <a:t>: Um</a:t>
            </a:r>
            <a:r>
              <a:rPr lang="pt-BR" sz="1000" b="0" i="0" dirty="0">
                <a:solidFill>
                  <a:srgbClr val="3D464D"/>
                </a:solidFill>
                <a:effectLst/>
              </a:rPr>
              <a:t> dos papeis do </a:t>
            </a:r>
            <a:r>
              <a:rPr lang="pt-BR" sz="1000" b="0" i="0" dirty="0" err="1">
                <a:solidFill>
                  <a:srgbClr val="3D464D"/>
                </a:solidFill>
                <a:effectLst/>
              </a:rPr>
              <a:t>scrum</a:t>
            </a:r>
            <a:br>
              <a:rPr lang="pt-BR" sz="1000" dirty="0">
                <a:solidFill>
                  <a:srgbClr val="3D464D"/>
                </a:solidFill>
              </a:rPr>
            </a:br>
            <a:r>
              <a:rPr lang="pt-BR" sz="1000" dirty="0">
                <a:solidFill>
                  <a:srgbClr val="3D464D"/>
                </a:solidFill>
              </a:rPr>
              <a:t>- Time de desenvolvimento: </a:t>
            </a:r>
            <a:r>
              <a:rPr lang="pt-BR" sz="1000" b="0" i="0" dirty="0">
                <a:solidFill>
                  <a:srgbClr val="3D464D"/>
                </a:solidFill>
                <a:effectLst/>
              </a:rPr>
              <a:t>é diferente de um time de desenvolvedores. </a:t>
            </a:r>
            <a:br>
              <a:rPr lang="pt-BR" sz="1000" b="0" i="0" dirty="0">
                <a:solidFill>
                  <a:srgbClr val="3D464D"/>
                </a:solidFill>
                <a:effectLst/>
              </a:rPr>
            </a:br>
            <a:endParaRPr lang="pt-BR" sz="1000" dirty="0">
              <a:solidFill>
                <a:srgbClr val="3D464D"/>
              </a:solidFill>
            </a:endParaRP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1000" b="1" dirty="0">
                <a:solidFill>
                  <a:srgbClr val="3D464D"/>
                </a:solidFill>
              </a:rPr>
              <a:t>Scrum Master </a:t>
            </a:r>
            <a:br>
              <a:rPr lang="pt-BR" sz="1000" dirty="0">
                <a:solidFill>
                  <a:srgbClr val="3D464D"/>
                </a:solidFill>
              </a:rPr>
            </a:br>
            <a:endParaRPr lang="pt-BR" sz="1000" dirty="0">
              <a:solidFill>
                <a:srgbClr val="3D464D"/>
              </a:solidFill>
            </a:endParaRP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1000" b="1" dirty="0">
                <a:solidFill>
                  <a:srgbClr val="3D464D"/>
                </a:solidFill>
              </a:rPr>
              <a:t>Times </a:t>
            </a:r>
            <a:r>
              <a:rPr lang="pt-BR" sz="1000" b="1" dirty="0" err="1">
                <a:solidFill>
                  <a:srgbClr val="3D464D"/>
                </a:solidFill>
              </a:rPr>
              <a:t>Kanban</a:t>
            </a:r>
            <a:r>
              <a:rPr lang="pt-BR" sz="1000" b="1" dirty="0">
                <a:solidFill>
                  <a:srgbClr val="3D464D"/>
                </a:solidFill>
              </a:rPr>
              <a:t>: </a:t>
            </a:r>
            <a:r>
              <a:rPr lang="pt-BR" sz="1000" b="0" i="0" dirty="0">
                <a:solidFill>
                  <a:srgbClr val="3D464D"/>
                </a:solidFill>
                <a:effectLst/>
              </a:rPr>
              <a:t>é uma forma um pouco diferente de trabalhar e que foca em fluxo de trabalho</a:t>
            </a:r>
            <a:r>
              <a:rPr lang="pt-BR" sz="1000" dirty="0">
                <a:solidFill>
                  <a:srgbClr val="3D464D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7621414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75FDEE-C2D9-13FE-5120-503077567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Papel do </a:t>
            </a:r>
            <a:r>
              <a:rPr lang="pt-BR" dirty="0" err="1"/>
              <a:t>Development</a:t>
            </a:r>
            <a:r>
              <a:rPr lang="pt-BR" dirty="0"/>
              <a:t> Team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1667A07-C0F9-237E-B6BE-0FC8B5CE648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5" y="1435608"/>
            <a:ext cx="4562591" cy="4974336"/>
          </a:xfrm>
        </p:spPr>
        <p:txBody>
          <a:bodyPr>
            <a:normAutofit lnSpcReduction="10000"/>
          </a:bodyPr>
          <a:lstStyle/>
          <a:p>
            <a:pPr algn="l"/>
            <a:r>
              <a:rPr lang="pt-BR" sz="1400" b="0" i="0" dirty="0">
                <a:solidFill>
                  <a:srgbClr val="3D464D"/>
                </a:solidFill>
                <a:effectLst/>
              </a:rPr>
              <a:t>De acordo com o que aprendemos nessa aula, um </a:t>
            </a:r>
            <a:r>
              <a:rPr lang="pt-BR" sz="1400" b="0" i="0" dirty="0" err="1">
                <a:solidFill>
                  <a:srgbClr val="3D464D"/>
                </a:solidFill>
                <a:effectLst/>
              </a:rPr>
              <a:t>Development</a:t>
            </a:r>
            <a:r>
              <a:rPr lang="pt-BR" sz="1400" b="0" i="0" dirty="0">
                <a:solidFill>
                  <a:srgbClr val="3D464D"/>
                </a:solidFill>
                <a:effectLst/>
              </a:rPr>
              <a:t> Team é composto por pessoas que podem ser:</a:t>
            </a:r>
          </a:p>
          <a:p>
            <a:pPr algn="l"/>
            <a:r>
              <a:rPr lang="pt-BR" sz="1400" b="1" i="0" dirty="0">
                <a:solidFill>
                  <a:srgbClr val="3D464D"/>
                </a:solidFill>
                <a:effectLst/>
              </a:rPr>
              <a:t>Especialista</a:t>
            </a:r>
            <a:r>
              <a:rPr lang="pt-BR" sz="1400" b="0" i="0" dirty="0">
                <a:solidFill>
                  <a:srgbClr val="3D464D"/>
                </a:solidFill>
                <a:effectLst/>
              </a:rPr>
              <a:t>: alguém com profundidade de conhecimento em algum assunto;</a:t>
            </a:r>
          </a:p>
          <a:p>
            <a:pPr algn="l"/>
            <a:r>
              <a:rPr lang="pt-BR" sz="1400" b="1" i="0" dirty="0">
                <a:solidFill>
                  <a:srgbClr val="3D464D"/>
                </a:solidFill>
                <a:effectLst/>
              </a:rPr>
              <a:t>Generalista</a:t>
            </a:r>
            <a:r>
              <a:rPr lang="pt-BR" sz="1400" b="0" i="0" dirty="0">
                <a:solidFill>
                  <a:srgbClr val="3D464D"/>
                </a:solidFill>
                <a:effectLst/>
              </a:rPr>
              <a:t>: pessoa que sabe um pouco de cada coisa, mas não tem nenhum conteúdo muito aprofundado;</a:t>
            </a:r>
          </a:p>
          <a:p>
            <a:pPr algn="l"/>
            <a:r>
              <a:rPr lang="pt-BR" sz="1400" b="1" i="0" dirty="0">
                <a:solidFill>
                  <a:srgbClr val="3D464D"/>
                </a:solidFill>
                <a:effectLst/>
              </a:rPr>
              <a:t>T-</a:t>
            </a:r>
            <a:r>
              <a:rPr lang="pt-BR" sz="1400" b="1" i="0" dirty="0" err="1">
                <a:solidFill>
                  <a:srgbClr val="3D464D"/>
                </a:solidFill>
                <a:effectLst/>
              </a:rPr>
              <a:t>shaped</a:t>
            </a:r>
            <a:r>
              <a:rPr lang="pt-BR" sz="1400" b="0" i="0" dirty="0">
                <a:solidFill>
                  <a:srgbClr val="3D464D"/>
                </a:solidFill>
                <a:effectLst/>
              </a:rPr>
              <a:t>: alguém com especialidade em algo, mas com um conhecimento generalizado em outras coisas;</a:t>
            </a:r>
          </a:p>
          <a:p>
            <a:pPr algn="l"/>
            <a:r>
              <a:rPr lang="pt-BR" sz="1400" b="0" i="0" dirty="0">
                <a:solidFill>
                  <a:srgbClr val="3D464D"/>
                </a:solidFill>
                <a:effectLst/>
              </a:rPr>
              <a:t>Já sabemos os tipos de profissionais no </a:t>
            </a:r>
            <a:r>
              <a:rPr lang="pt-BR" sz="1400" b="0" i="0" dirty="0" err="1">
                <a:solidFill>
                  <a:srgbClr val="3D464D"/>
                </a:solidFill>
                <a:effectLst/>
              </a:rPr>
              <a:t>Development</a:t>
            </a:r>
            <a:r>
              <a:rPr lang="pt-BR" sz="1400" b="0" i="0" dirty="0">
                <a:solidFill>
                  <a:srgbClr val="3D464D"/>
                </a:solidFill>
                <a:effectLst/>
              </a:rPr>
              <a:t> Team, mas qual é o papel de um </a:t>
            </a:r>
            <a:r>
              <a:rPr lang="pt-BR" sz="1400" b="0" i="0" dirty="0" err="1">
                <a:solidFill>
                  <a:srgbClr val="3D464D"/>
                </a:solidFill>
                <a:effectLst/>
              </a:rPr>
              <a:t>development</a:t>
            </a:r>
            <a:r>
              <a:rPr lang="pt-BR" sz="1400" b="0" i="0" dirty="0">
                <a:solidFill>
                  <a:srgbClr val="3D464D"/>
                </a:solidFill>
                <a:effectLst/>
              </a:rPr>
              <a:t> </a:t>
            </a:r>
            <a:r>
              <a:rPr lang="pt-BR" sz="1400" b="0" i="0" dirty="0" err="1">
                <a:solidFill>
                  <a:srgbClr val="3D464D"/>
                </a:solidFill>
                <a:effectLst/>
              </a:rPr>
              <a:t>team</a:t>
            </a:r>
            <a:r>
              <a:rPr lang="pt-BR" sz="1400" b="0" i="0" dirty="0">
                <a:solidFill>
                  <a:srgbClr val="3D464D"/>
                </a:solidFill>
                <a:effectLst/>
              </a:rPr>
              <a:t> em uma equipe ágil?</a:t>
            </a:r>
          </a:p>
          <a:p>
            <a:endParaRPr lang="pt-BR" dirty="0"/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C429AE67-E6E0-D197-CC55-BCF6640C6CCD}"/>
              </a:ext>
            </a:extLst>
          </p:cNvPr>
          <p:cNvSpPr txBox="1">
            <a:spLocks/>
          </p:cNvSpPr>
          <p:nvPr/>
        </p:nvSpPr>
        <p:spPr>
          <a:xfrm>
            <a:off x="6271060" y="1433355"/>
            <a:ext cx="4562591" cy="49743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400" b="0" i="0" dirty="0">
                <a:solidFill>
                  <a:srgbClr val="83AD6D"/>
                </a:solidFill>
                <a:effectLst/>
              </a:rPr>
              <a:t>Construir, validar e integrar o incremento de um produto.</a:t>
            </a:r>
          </a:p>
          <a:p>
            <a:r>
              <a:rPr lang="pt-BR" sz="1400" b="0" i="0" dirty="0">
                <a:solidFill>
                  <a:srgbClr val="767E85"/>
                </a:solidFill>
                <a:effectLst/>
              </a:rPr>
              <a:t>Uma equipe de desenvolvimento é a responsável por executar o que foi definido, validando para garantir que está adequado.</a:t>
            </a:r>
            <a:endParaRPr lang="pt-BR" sz="1400" dirty="0"/>
          </a:p>
        </p:txBody>
      </p:sp>
    </p:spTree>
    <p:extLst>
      <p:ext uri="{BB962C8B-B14F-4D97-AF65-F5344CB8AC3E}">
        <p14:creationId xmlns:p14="http://schemas.microsoft.com/office/powerpoint/2010/main" val="32611375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A682F6-6BD0-B9E5-39EC-EB40E1B955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Development</a:t>
            </a:r>
            <a:r>
              <a:rPr lang="pt-BR" dirty="0"/>
              <a:t> Team fora de tecnologia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5EF7806-4B8F-8CC3-E495-E64A70B4FF0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algn="l"/>
            <a:r>
              <a:rPr lang="pt-BR" sz="1400" b="0" i="0" dirty="0">
                <a:solidFill>
                  <a:srgbClr val="3D464D"/>
                </a:solidFill>
                <a:effectLst/>
              </a:rPr>
              <a:t>É comum no mercado áreas não de tecnologia usando métodos ágeis. Ainda mais com o momento das empresas de passarem por um processo de transformação ágil e introduzir o business </a:t>
            </a:r>
            <a:r>
              <a:rPr lang="pt-BR" sz="1400" b="0" i="0" dirty="0" err="1">
                <a:solidFill>
                  <a:srgbClr val="3D464D"/>
                </a:solidFill>
                <a:effectLst/>
              </a:rPr>
              <a:t>agility</a:t>
            </a:r>
            <a:r>
              <a:rPr lang="pt-BR" sz="1400" b="0" i="0" dirty="0">
                <a:solidFill>
                  <a:srgbClr val="3D464D"/>
                </a:solidFill>
                <a:effectLst/>
              </a:rPr>
              <a:t> ao ambiente corporativo.</a:t>
            </a:r>
          </a:p>
          <a:p>
            <a:pPr algn="l"/>
            <a:r>
              <a:rPr lang="pt-BR" sz="1400" b="0" i="0" dirty="0">
                <a:solidFill>
                  <a:srgbClr val="3D464D"/>
                </a:solidFill>
                <a:effectLst/>
              </a:rPr>
              <a:t>Pense em cenários onde uma </a:t>
            </a:r>
            <a:r>
              <a:rPr lang="pt-BR" sz="1400" b="0" i="0" dirty="0" err="1">
                <a:solidFill>
                  <a:srgbClr val="3D464D"/>
                </a:solidFill>
                <a:effectLst/>
              </a:rPr>
              <a:t>Development</a:t>
            </a:r>
            <a:r>
              <a:rPr lang="pt-BR" sz="1400" b="0" i="0" dirty="0">
                <a:solidFill>
                  <a:srgbClr val="3D464D"/>
                </a:solidFill>
                <a:effectLst/>
              </a:rPr>
              <a:t> Team não é uma equipe de tecnologia. Quais perfis existiriam dentro desse time? Como aconteceria a construção, validação e integração desse "produto"?</a:t>
            </a:r>
          </a:p>
          <a:p>
            <a:endParaRPr lang="pt-BR" dirty="0"/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F5DBE832-30FC-80EF-FB52-05CEBD825480}"/>
              </a:ext>
            </a:extLst>
          </p:cNvPr>
          <p:cNvSpPr txBox="1">
            <a:spLocks/>
          </p:cNvSpPr>
          <p:nvPr/>
        </p:nvSpPr>
        <p:spPr>
          <a:xfrm>
            <a:off x="5573333" y="1435608"/>
            <a:ext cx="6029740" cy="49743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400" b="1" dirty="0">
                <a:solidFill>
                  <a:srgbClr val="3D464D"/>
                </a:solidFill>
              </a:rPr>
              <a:t>Opinião do Instrutor:</a:t>
            </a:r>
          </a:p>
          <a:p>
            <a:pPr algn="l"/>
            <a:r>
              <a:rPr lang="pt-BR" sz="1400" b="0" i="0" dirty="0">
                <a:solidFill>
                  <a:srgbClr val="3D464D"/>
                </a:solidFill>
                <a:effectLst/>
              </a:rPr>
              <a:t>Considere que uma nova área de vendas está sendo criada na sua empresa e foi mapeado que é preciso contratar 12 novas pessoas para essa área entre coordenação, vendas e pré-vendas.</a:t>
            </a:r>
          </a:p>
          <a:p>
            <a:pPr algn="l"/>
            <a:r>
              <a:rPr lang="pt-BR" sz="1400" b="0" i="0" dirty="0">
                <a:solidFill>
                  <a:srgbClr val="3D464D"/>
                </a:solidFill>
                <a:effectLst/>
              </a:rPr>
              <a:t>A </a:t>
            </a:r>
            <a:r>
              <a:rPr lang="pt-BR" sz="1400" b="0" i="0" dirty="0" err="1">
                <a:solidFill>
                  <a:srgbClr val="3D464D"/>
                </a:solidFill>
                <a:effectLst/>
              </a:rPr>
              <a:t>Product</a:t>
            </a:r>
            <a:r>
              <a:rPr lang="pt-BR" sz="1400" b="0" i="0" dirty="0">
                <a:solidFill>
                  <a:srgbClr val="3D464D"/>
                </a:solidFill>
                <a:effectLst/>
              </a:rPr>
              <a:t> </a:t>
            </a:r>
            <a:r>
              <a:rPr lang="pt-BR" sz="1400" b="0" i="0" dirty="0" err="1">
                <a:solidFill>
                  <a:srgbClr val="3D464D"/>
                </a:solidFill>
                <a:effectLst/>
              </a:rPr>
              <a:t>Owner</a:t>
            </a:r>
            <a:r>
              <a:rPr lang="pt-BR" sz="1400" b="0" i="0" dirty="0">
                <a:solidFill>
                  <a:srgbClr val="3D464D"/>
                </a:solidFill>
                <a:effectLst/>
              </a:rPr>
              <a:t> identificou toda a necessidade, conheceu bem os produtos que essas pessoas irão trabalhar e mapeou bem as características que serão buscadas nessas pessoas.</a:t>
            </a:r>
          </a:p>
          <a:p>
            <a:pPr algn="l"/>
            <a:r>
              <a:rPr lang="pt-BR" sz="1400" b="0" i="0" dirty="0">
                <a:solidFill>
                  <a:srgbClr val="3D464D"/>
                </a:solidFill>
                <a:effectLst/>
              </a:rPr>
              <a:t>A equipe que executará o trabalho, ou seja, a </a:t>
            </a:r>
            <a:r>
              <a:rPr lang="pt-BR" sz="1400" b="0" i="0" dirty="0" err="1">
                <a:solidFill>
                  <a:srgbClr val="3D464D"/>
                </a:solidFill>
                <a:effectLst/>
              </a:rPr>
              <a:t>Development</a:t>
            </a:r>
            <a:r>
              <a:rPr lang="pt-BR" sz="1400" b="0" i="0" dirty="0">
                <a:solidFill>
                  <a:srgbClr val="3D464D"/>
                </a:solidFill>
                <a:effectLst/>
              </a:rPr>
              <a:t> Team, irá fazer as entrevistas, negociação de salários, integração e avaliação da performance das pessoas especialistas em diferentes temas, como processos seletivos, vendas, liderança, psicologia e negociação, mas elas fazem parte de um único time: nesse caso, o time de "recrutamento da nova equipe de vendas".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089220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4710CA-2812-931E-59F5-2D68993F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que aprendemos?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184DA24-650B-CE39-868E-3C79A5DF0A5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21208" y="2446749"/>
            <a:ext cx="10928670" cy="4179338"/>
          </a:xfrm>
        </p:spPr>
        <p:txBody>
          <a:bodyPr>
            <a:normAutofit/>
          </a:bodyPr>
          <a:lstStyle/>
          <a:p>
            <a:pPr algn="l"/>
            <a:r>
              <a:rPr lang="pt-BR" sz="1400" b="0" i="0" dirty="0">
                <a:solidFill>
                  <a:srgbClr val="3D464D"/>
                </a:solidFill>
                <a:effectLst/>
                <a:latin typeface="+mn-lt"/>
              </a:rPr>
              <a:t>Aprendemos que uma equipe de desenvolvimento é responsável por </a:t>
            </a:r>
            <a:r>
              <a:rPr lang="pt-BR" sz="1400" b="0" i="1" dirty="0">
                <a:solidFill>
                  <a:srgbClr val="3D464D"/>
                </a:solidFill>
                <a:effectLst/>
                <a:latin typeface="+mn-lt"/>
              </a:rPr>
              <a:t>construir, validar e integrar o incremento de um produto.</a:t>
            </a:r>
            <a:endParaRPr lang="pt-BR" sz="1400" b="0" i="0" dirty="0">
              <a:solidFill>
                <a:srgbClr val="3D464D"/>
              </a:solidFill>
              <a:effectLst/>
              <a:latin typeface="+mn-lt"/>
            </a:endParaRPr>
          </a:p>
          <a:p>
            <a:pPr algn="l"/>
            <a:r>
              <a:rPr lang="pt-BR" sz="1400" b="0" i="0" dirty="0">
                <a:solidFill>
                  <a:srgbClr val="3D464D"/>
                </a:solidFill>
                <a:effectLst/>
                <a:latin typeface="+mn-lt"/>
              </a:rPr>
              <a:t>Além disso, essa equipe é composta por pessoas que não possuem títulos, todos são "membros" daquele time.</a:t>
            </a:r>
          </a:p>
          <a:p>
            <a:pPr algn="l"/>
            <a:r>
              <a:rPr lang="pt-BR" sz="1400" b="0" i="0" dirty="0">
                <a:solidFill>
                  <a:srgbClr val="3D464D"/>
                </a:solidFill>
                <a:effectLst/>
                <a:latin typeface="+mn-lt"/>
              </a:rPr>
              <a:t>E uma das características mais interessantes para a pessoa fazer parte de uma </a:t>
            </a:r>
            <a:r>
              <a:rPr lang="pt-BR" sz="1400" b="0" i="1" dirty="0" err="1">
                <a:solidFill>
                  <a:srgbClr val="3D464D"/>
                </a:solidFill>
                <a:effectLst/>
                <a:latin typeface="+mn-lt"/>
              </a:rPr>
              <a:t>Development</a:t>
            </a:r>
            <a:r>
              <a:rPr lang="pt-BR" sz="1400" b="0" i="1" dirty="0">
                <a:solidFill>
                  <a:srgbClr val="3D464D"/>
                </a:solidFill>
                <a:effectLst/>
                <a:latin typeface="+mn-lt"/>
              </a:rPr>
              <a:t> Team</a:t>
            </a:r>
            <a:r>
              <a:rPr lang="pt-BR" sz="1400" b="0" i="0" dirty="0">
                <a:solidFill>
                  <a:srgbClr val="3D464D"/>
                </a:solidFill>
                <a:effectLst/>
                <a:latin typeface="+mn-lt"/>
              </a:rPr>
              <a:t> ou até mesmo de uma equipe ágil é ela ser </a:t>
            </a:r>
            <a:r>
              <a:rPr lang="pt-BR" sz="1400" b="0" i="1" dirty="0">
                <a:solidFill>
                  <a:srgbClr val="3D464D"/>
                </a:solidFill>
                <a:effectLst/>
                <a:latin typeface="+mn-lt"/>
              </a:rPr>
              <a:t>T-</a:t>
            </a:r>
            <a:r>
              <a:rPr lang="pt-BR" sz="1400" b="0" i="1" dirty="0" err="1">
                <a:solidFill>
                  <a:srgbClr val="3D464D"/>
                </a:solidFill>
                <a:effectLst/>
                <a:latin typeface="+mn-lt"/>
              </a:rPr>
              <a:t>shaped</a:t>
            </a:r>
            <a:r>
              <a:rPr lang="pt-BR" sz="1400" b="0" i="0" dirty="0">
                <a:solidFill>
                  <a:srgbClr val="3D464D"/>
                </a:solidFill>
                <a:effectLst/>
                <a:latin typeface="+mn-lt"/>
              </a:rPr>
              <a:t>, ou seja, além dela ter pelo menos uma expertise na qual ela é especialista, ela também consegue ser generalista, podendo atuar com tranquilidade em diferentes papéis e assuntos.</a:t>
            </a:r>
          </a:p>
          <a:p>
            <a:pPr algn="l"/>
            <a:endParaRPr lang="pt-BR" sz="1050" b="1" i="0" dirty="0">
              <a:solidFill>
                <a:srgbClr val="3D464D"/>
              </a:solidFill>
              <a:effectLst/>
              <a:latin typeface="Source Serif Pro" panose="02040603050405020204" pitchFamily="18" charset="0"/>
            </a:endParaRPr>
          </a:p>
          <a:p>
            <a:endParaRPr lang="pt-BR" sz="1200" b="0" i="0" dirty="0">
              <a:solidFill>
                <a:srgbClr val="3D464D"/>
              </a:solidFill>
              <a:effectLst/>
              <a:latin typeface="+mn-lt"/>
            </a:endParaRPr>
          </a:p>
          <a:p>
            <a:endParaRPr lang="pt-BR" sz="1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016685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4294967295"/>
          </p:nvPr>
        </p:nvSpPr>
        <p:spPr>
          <a:xfrm>
            <a:off x="855619" y="2469279"/>
            <a:ext cx="10077423" cy="1137793"/>
          </a:xfrm>
        </p:spPr>
        <p:txBody>
          <a:bodyPr rtlCol="0">
            <a:normAutofit/>
          </a:bodyPr>
          <a:lstStyle/>
          <a:p>
            <a:pPr marL="0" indent="0" algn="ctr" rtl="0">
              <a:buNone/>
            </a:pPr>
            <a:r>
              <a:rPr lang="pt-BR" sz="2300" b="1" dirty="0">
                <a:solidFill>
                  <a:schemeClr val="bg1"/>
                </a:solidFill>
                <a:latin typeface="+mj-lt"/>
              </a:rPr>
              <a:t>07. O </a:t>
            </a:r>
            <a:r>
              <a:rPr lang="pt-BR" sz="2300" b="1">
                <a:solidFill>
                  <a:schemeClr val="bg1"/>
                </a:solidFill>
                <a:latin typeface="+mj-lt"/>
              </a:rPr>
              <a:t>Scrum Master</a:t>
            </a:r>
            <a:endParaRPr lang="pt-BR" sz="23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529211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0FC0F2-8791-55A0-56EA-DB8F464CC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Scrum Master 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780EBB7-3947-210C-1DD5-1982AAEA9E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512"/>
          <a:stretch/>
        </p:blipFill>
        <p:spPr>
          <a:xfrm>
            <a:off x="1836627" y="1644944"/>
            <a:ext cx="8518746" cy="4477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7116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971DBA-9F25-D34A-03F8-4370065742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Características de Scrum Master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055D8C7-965A-3513-BEE8-A64E6390147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5" y="1435608"/>
            <a:ext cx="4416817" cy="4974336"/>
          </a:xfrm>
        </p:spPr>
        <p:txBody>
          <a:bodyPr>
            <a:normAutofit/>
          </a:bodyPr>
          <a:lstStyle/>
          <a:p>
            <a:pPr algn="l"/>
            <a:r>
              <a:rPr lang="pt-BR" sz="1400" i="0" dirty="0">
                <a:solidFill>
                  <a:srgbClr val="3D464D"/>
                </a:solidFill>
                <a:effectLst/>
              </a:rPr>
              <a:t>Além da capacidade que um </a:t>
            </a:r>
            <a:r>
              <a:rPr lang="pt-BR" sz="1400" i="1" dirty="0">
                <a:solidFill>
                  <a:srgbClr val="3D464D"/>
                </a:solidFill>
                <a:effectLst/>
              </a:rPr>
              <a:t>Scrum Master</a:t>
            </a:r>
            <a:r>
              <a:rPr lang="pt-BR" sz="1400" i="0" dirty="0">
                <a:solidFill>
                  <a:srgbClr val="3D464D"/>
                </a:solidFill>
                <a:effectLst/>
              </a:rPr>
              <a:t> tem de ser um Líder Servidor, que tem como principal objetivo ajudar o próximo para que atinjam o resultado almejado, um </a:t>
            </a:r>
            <a:r>
              <a:rPr lang="pt-BR" sz="1400" i="1" dirty="0">
                <a:solidFill>
                  <a:srgbClr val="3D464D"/>
                </a:solidFill>
                <a:effectLst/>
              </a:rPr>
              <a:t>Scrum Master</a:t>
            </a:r>
            <a:r>
              <a:rPr lang="pt-BR" sz="1400" i="0" dirty="0">
                <a:solidFill>
                  <a:srgbClr val="3D464D"/>
                </a:solidFill>
                <a:effectLst/>
              </a:rPr>
              <a:t> tem muitas outras capacidades.</a:t>
            </a:r>
          </a:p>
          <a:p>
            <a:pPr algn="l"/>
            <a:r>
              <a:rPr lang="pt-BR" sz="1400" i="0" dirty="0">
                <a:solidFill>
                  <a:srgbClr val="3D464D"/>
                </a:solidFill>
                <a:effectLst/>
              </a:rPr>
              <a:t>Qual dessas características abaixo </a:t>
            </a:r>
            <a:r>
              <a:rPr lang="pt-BR" sz="1400" b="1" i="0" dirty="0">
                <a:solidFill>
                  <a:srgbClr val="3D464D"/>
                </a:solidFill>
                <a:effectLst/>
              </a:rPr>
              <a:t>NÃO</a:t>
            </a:r>
            <a:r>
              <a:rPr lang="pt-BR" sz="1400" i="0" dirty="0">
                <a:solidFill>
                  <a:srgbClr val="3D464D"/>
                </a:solidFill>
                <a:effectLst/>
              </a:rPr>
              <a:t> representam uma pessoa com papel de </a:t>
            </a:r>
            <a:r>
              <a:rPr lang="pt-BR" sz="1400" i="1" dirty="0">
                <a:solidFill>
                  <a:srgbClr val="3D464D"/>
                </a:solidFill>
                <a:effectLst/>
              </a:rPr>
              <a:t>Scrum Master</a:t>
            </a:r>
            <a:r>
              <a:rPr lang="pt-BR" sz="1400" i="0" dirty="0">
                <a:solidFill>
                  <a:srgbClr val="3D464D"/>
                </a:solidFill>
                <a:effectLst/>
              </a:rPr>
              <a:t>?</a:t>
            </a:r>
          </a:p>
          <a:p>
            <a:pPr algn="l"/>
            <a:r>
              <a:rPr lang="pt-BR" sz="1400" b="0" i="0" dirty="0">
                <a:solidFill>
                  <a:srgbClr val="83AD6D"/>
                </a:solidFill>
                <a:effectLst/>
              </a:rPr>
              <a:t>Prioriza o que será feito</a:t>
            </a:r>
            <a:endParaRPr lang="pt-BR" sz="1400" dirty="0">
              <a:solidFill>
                <a:srgbClr val="3D464D"/>
              </a:solidFill>
            </a:endParaRPr>
          </a:p>
          <a:p>
            <a:pPr algn="l"/>
            <a:r>
              <a:rPr lang="pt-BR" sz="1400" b="0" i="0" dirty="0">
                <a:solidFill>
                  <a:srgbClr val="767E85"/>
                </a:solidFill>
                <a:effectLst/>
              </a:rPr>
              <a:t>Esse é um papel de </a:t>
            </a:r>
            <a:r>
              <a:rPr lang="pt-BR" sz="1400" b="0" i="0" dirty="0" err="1">
                <a:solidFill>
                  <a:srgbClr val="767E85"/>
                </a:solidFill>
                <a:effectLst/>
              </a:rPr>
              <a:t>Product</a:t>
            </a:r>
            <a:r>
              <a:rPr lang="pt-BR" sz="1400" b="0" i="0" dirty="0">
                <a:solidFill>
                  <a:srgbClr val="767E85"/>
                </a:solidFill>
                <a:effectLst/>
              </a:rPr>
              <a:t> </a:t>
            </a:r>
            <a:r>
              <a:rPr lang="pt-BR" sz="1400" b="0" i="0" dirty="0" err="1">
                <a:solidFill>
                  <a:srgbClr val="767E85"/>
                </a:solidFill>
                <a:effectLst/>
              </a:rPr>
              <a:t>Owner</a:t>
            </a:r>
            <a:r>
              <a:rPr lang="pt-BR" sz="1400" b="0" i="0" dirty="0">
                <a:solidFill>
                  <a:srgbClr val="767E85"/>
                </a:solidFill>
                <a:effectLst/>
              </a:rPr>
              <a:t> e não de Scrum Master</a:t>
            </a:r>
            <a:endParaRPr lang="pt-BR" sz="1400" b="0" i="0" dirty="0">
              <a:solidFill>
                <a:srgbClr val="3D464D"/>
              </a:solidFill>
              <a:effectLst/>
            </a:endParaRP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084550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8E864A-EAE7-7F4E-B512-7F1FCA673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Perguntas reflexivas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0285279-6997-B4E6-E8AF-90B9FA5643C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5" y="1435607"/>
            <a:ext cx="5198695" cy="5216983"/>
          </a:xfrm>
        </p:spPr>
        <p:txBody>
          <a:bodyPr>
            <a:normAutofit lnSpcReduction="10000"/>
          </a:bodyPr>
          <a:lstStyle/>
          <a:p>
            <a:pPr algn="l"/>
            <a:r>
              <a:rPr lang="pt-BR" sz="1400" b="0" i="0" dirty="0">
                <a:solidFill>
                  <a:srgbClr val="3D464D"/>
                </a:solidFill>
                <a:effectLst/>
              </a:rPr>
              <a:t>Você deve ter notado que durante esse curso e cursos similares, existe sempre essas perguntas cujo objetivo é te colocar para refletir sobre um determinado assunto. Seja para se colocar em alguma situação, imaginar como resolveria um determinado problema etc.</a:t>
            </a:r>
          </a:p>
          <a:p>
            <a:pPr algn="l"/>
            <a:r>
              <a:rPr lang="pt-BR" sz="1400" b="0" i="0" dirty="0">
                <a:solidFill>
                  <a:srgbClr val="3D464D"/>
                </a:solidFill>
                <a:effectLst/>
              </a:rPr>
              <a:t>O objetivo é que você sempre explore novas alternativas pensando com os próprios conhecimentos que possui e colocando-os em prática. Não há certo ou errado.</a:t>
            </a:r>
          </a:p>
          <a:p>
            <a:pPr algn="l"/>
            <a:r>
              <a:rPr lang="pt-BR" sz="1400" b="0" i="0" dirty="0">
                <a:solidFill>
                  <a:srgbClr val="3D464D"/>
                </a:solidFill>
                <a:effectLst/>
              </a:rPr>
              <a:t>Esse é justamente o papel do coach e é uma das tarefas do Scrum Master. Fazer perguntas para o time que gere reflexão e faça com que as pessoas consigam chegar em suas próprias respostas.</a:t>
            </a:r>
          </a:p>
          <a:p>
            <a:pPr algn="l"/>
            <a:r>
              <a:rPr lang="pt-BR" sz="1400" b="0" i="0" dirty="0">
                <a:solidFill>
                  <a:srgbClr val="3D464D"/>
                </a:solidFill>
                <a:effectLst/>
              </a:rPr>
              <a:t>Tente praticar isso com seus colegas de trabalho.</a:t>
            </a:r>
          </a:p>
          <a:p>
            <a:endParaRPr lang="pt-BR" dirty="0"/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94C2FA9A-0BD9-3F22-F53A-557E50B5B569}"/>
              </a:ext>
            </a:extLst>
          </p:cNvPr>
          <p:cNvSpPr txBox="1">
            <a:spLocks/>
          </p:cNvSpPr>
          <p:nvPr/>
        </p:nvSpPr>
        <p:spPr>
          <a:xfrm>
            <a:off x="6218052" y="1435606"/>
            <a:ext cx="5198695" cy="5216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500" b="1" dirty="0">
                <a:solidFill>
                  <a:srgbClr val="3D464D"/>
                </a:solidFill>
              </a:rPr>
              <a:t>Opinião do Instrutor: </a:t>
            </a:r>
          </a:p>
          <a:p>
            <a:pPr algn="l"/>
            <a:r>
              <a:rPr lang="pt-BR" sz="1500" b="0" i="0" dirty="0">
                <a:solidFill>
                  <a:srgbClr val="3D464D"/>
                </a:solidFill>
                <a:effectLst/>
              </a:rPr>
              <a:t>Pra quem não está acostumado, é difícil se adaptar a não dar respostas e sim fazer perguntas para ajudar as pessoas a refletirem e encontrarem as respostas. Mas esse é um processo engrandecedor.</a:t>
            </a:r>
          </a:p>
          <a:p>
            <a:pPr algn="l"/>
            <a:r>
              <a:rPr lang="pt-BR" sz="1500" b="0" i="0" dirty="0">
                <a:solidFill>
                  <a:srgbClr val="3D464D"/>
                </a:solidFill>
                <a:effectLst/>
              </a:rPr>
              <a:t>Você vai ensinar outras pessoas o processo de resolução de um problema, com ela mesma chegando à conclusão e de quebra também pode aprender muita coisa nova enquanto gera essas reflexões com as pessoas.</a:t>
            </a:r>
          </a:p>
          <a:p>
            <a:endParaRPr lang="pt-BR" sz="1400" dirty="0">
              <a:solidFill>
                <a:srgbClr val="3D464D"/>
              </a:solidFill>
            </a:endParaRP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2517756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4710CA-2812-931E-59F5-2D68993F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que aprendemos?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184DA24-650B-CE39-868E-3C79A5DF0A5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04800" y="2446749"/>
            <a:ext cx="11608904" cy="4258851"/>
          </a:xfrm>
        </p:spPr>
        <p:txBody>
          <a:bodyPr>
            <a:normAutofit fontScale="92500" lnSpcReduction="20000"/>
          </a:bodyPr>
          <a:lstStyle/>
          <a:p>
            <a:pPr algn="l"/>
            <a:r>
              <a:rPr lang="pt-BR" sz="1600" b="0" i="0" dirty="0">
                <a:solidFill>
                  <a:srgbClr val="3D464D"/>
                </a:solidFill>
                <a:effectLst/>
                <a:latin typeface="+mn-lt"/>
              </a:rPr>
              <a:t>Aprendemos que a pessoa no papel de Scrum Master é responsável por maximizar a eficiência do Scrum Team, promovendo e suportando o Scrum e ajudando a melhorar as interações existentes.</a:t>
            </a:r>
          </a:p>
          <a:p>
            <a:pPr algn="l"/>
            <a:r>
              <a:rPr lang="pt-BR" sz="1600" b="0" i="0" dirty="0">
                <a:solidFill>
                  <a:srgbClr val="3D464D"/>
                </a:solidFill>
                <a:effectLst/>
                <a:latin typeface="+mn-lt"/>
              </a:rPr>
              <a:t>Essa pessoa possui algumas características principais:</a:t>
            </a:r>
            <a:br>
              <a:rPr lang="pt-BR" sz="1600" b="0" i="0" dirty="0">
                <a:solidFill>
                  <a:srgbClr val="3D464D"/>
                </a:solidFill>
                <a:effectLst/>
                <a:latin typeface="+mn-lt"/>
              </a:rPr>
            </a:br>
            <a:br>
              <a:rPr lang="pt-BR" sz="1600" b="0" i="0" dirty="0">
                <a:solidFill>
                  <a:srgbClr val="3D464D"/>
                </a:solidFill>
                <a:effectLst/>
                <a:latin typeface="+mn-lt"/>
              </a:rPr>
            </a:br>
            <a:r>
              <a:rPr lang="pt-BR" sz="1600" b="0" i="0" dirty="0">
                <a:solidFill>
                  <a:srgbClr val="3D464D"/>
                </a:solidFill>
                <a:effectLst/>
                <a:latin typeface="+mn-lt"/>
              </a:rPr>
              <a:t>- </a:t>
            </a:r>
            <a:r>
              <a:rPr lang="pt-BR" sz="1600" b="1" i="0" dirty="0">
                <a:solidFill>
                  <a:srgbClr val="3D464D"/>
                </a:solidFill>
                <a:effectLst/>
                <a:latin typeface="+mn-lt"/>
              </a:rPr>
              <a:t>Líder servidor: </a:t>
            </a:r>
            <a:r>
              <a:rPr lang="pt-BR" sz="1600" b="0" i="0" dirty="0">
                <a:solidFill>
                  <a:srgbClr val="3D464D"/>
                </a:solidFill>
                <a:effectLst/>
                <a:latin typeface="+mn-lt"/>
              </a:rPr>
              <a:t>tem como principal objetivo fazer com que as outras pessoas tenham sucesso.</a:t>
            </a:r>
            <a:br>
              <a:rPr lang="pt-BR" sz="1600" b="0" i="0" dirty="0">
                <a:solidFill>
                  <a:srgbClr val="3D464D"/>
                </a:solidFill>
                <a:effectLst/>
                <a:latin typeface="+mn-lt"/>
              </a:rPr>
            </a:br>
            <a:r>
              <a:rPr lang="pt-BR" sz="1600" b="0" i="0" dirty="0">
                <a:solidFill>
                  <a:srgbClr val="3D464D"/>
                </a:solidFill>
                <a:effectLst/>
                <a:latin typeface="+mn-lt"/>
              </a:rPr>
              <a:t>- </a:t>
            </a:r>
            <a:r>
              <a:rPr lang="pt-BR" sz="1600" b="1" i="0" dirty="0">
                <a:solidFill>
                  <a:srgbClr val="3D464D"/>
                </a:solidFill>
                <a:effectLst/>
                <a:latin typeface="+mn-lt"/>
              </a:rPr>
              <a:t>Coach: </a:t>
            </a:r>
            <a:r>
              <a:rPr lang="pt-BR" sz="1600" b="0" i="0" dirty="0">
                <a:solidFill>
                  <a:srgbClr val="3D464D"/>
                </a:solidFill>
                <a:effectLst/>
                <a:latin typeface="+mn-lt"/>
              </a:rPr>
              <a:t>uma pessoa que consegue fazer perguntas que gerem reflexão.</a:t>
            </a:r>
            <a:br>
              <a:rPr lang="pt-BR" sz="1600" b="0" i="0" dirty="0">
                <a:solidFill>
                  <a:srgbClr val="3D464D"/>
                </a:solidFill>
                <a:effectLst/>
                <a:latin typeface="+mn-lt"/>
              </a:rPr>
            </a:br>
            <a:r>
              <a:rPr lang="pt-BR" sz="1600" b="0" i="0" dirty="0">
                <a:solidFill>
                  <a:srgbClr val="3D464D"/>
                </a:solidFill>
                <a:effectLst/>
                <a:latin typeface="+mn-lt"/>
              </a:rPr>
              <a:t>- </a:t>
            </a:r>
            <a:r>
              <a:rPr lang="pt-BR" sz="1600" b="1" i="0" dirty="0">
                <a:solidFill>
                  <a:srgbClr val="3D464D"/>
                </a:solidFill>
                <a:effectLst/>
                <a:latin typeface="+mn-lt"/>
              </a:rPr>
              <a:t>Facilitador: </a:t>
            </a:r>
            <a:r>
              <a:rPr lang="pt-BR" sz="1600" b="0" i="0" dirty="0">
                <a:solidFill>
                  <a:srgbClr val="3D464D"/>
                </a:solidFill>
                <a:effectLst/>
                <a:latin typeface="+mn-lt"/>
              </a:rPr>
              <a:t>consegue organizar o trabalho.</a:t>
            </a:r>
            <a:br>
              <a:rPr lang="pt-BR" sz="1600" b="0" i="0" dirty="0">
                <a:solidFill>
                  <a:srgbClr val="3D464D"/>
                </a:solidFill>
                <a:effectLst/>
                <a:latin typeface="+mn-lt"/>
              </a:rPr>
            </a:br>
            <a:r>
              <a:rPr lang="pt-BR" sz="1600" b="0" i="0" dirty="0">
                <a:solidFill>
                  <a:srgbClr val="3D464D"/>
                </a:solidFill>
                <a:effectLst/>
                <a:latin typeface="+mn-lt"/>
              </a:rPr>
              <a:t>- </a:t>
            </a:r>
            <a:r>
              <a:rPr lang="pt-BR" sz="1600" b="1" i="0" dirty="0">
                <a:solidFill>
                  <a:srgbClr val="3D464D"/>
                </a:solidFill>
                <a:effectLst/>
                <a:latin typeface="+mn-lt"/>
              </a:rPr>
              <a:t>Professor: </a:t>
            </a:r>
            <a:r>
              <a:rPr lang="pt-BR" sz="1600" b="0" i="0" dirty="0">
                <a:solidFill>
                  <a:srgbClr val="3D464D"/>
                </a:solidFill>
                <a:effectLst/>
                <a:latin typeface="+mn-lt"/>
              </a:rPr>
              <a:t>consegue ensinar para a equipe.</a:t>
            </a:r>
            <a:br>
              <a:rPr lang="pt-BR" sz="1600" b="0" i="0" dirty="0">
                <a:solidFill>
                  <a:srgbClr val="3D464D"/>
                </a:solidFill>
                <a:effectLst/>
                <a:latin typeface="+mn-lt"/>
              </a:rPr>
            </a:br>
            <a:r>
              <a:rPr lang="pt-BR" sz="1600" b="0" i="0" dirty="0">
                <a:solidFill>
                  <a:srgbClr val="3D464D"/>
                </a:solidFill>
                <a:effectLst/>
                <a:latin typeface="+mn-lt"/>
              </a:rPr>
              <a:t>- </a:t>
            </a:r>
            <a:r>
              <a:rPr lang="pt-BR" sz="1600" b="1" i="0" dirty="0">
                <a:solidFill>
                  <a:srgbClr val="3D464D"/>
                </a:solidFill>
                <a:effectLst/>
                <a:latin typeface="+mn-lt"/>
              </a:rPr>
              <a:t>Remove impedimentos</a:t>
            </a:r>
            <a:r>
              <a:rPr lang="pt-BR" sz="1600" b="0" i="0" dirty="0">
                <a:solidFill>
                  <a:srgbClr val="3D464D"/>
                </a:solidFill>
                <a:effectLst/>
                <a:latin typeface="+mn-lt"/>
              </a:rPr>
              <a:t>.</a:t>
            </a:r>
            <a:br>
              <a:rPr lang="pt-BR" sz="1600" b="0" i="0" dirty="0">
                <a:solidFill>
                  <a:srgbClr val="3D464D"/>
                </a:solidFill>
                <a:effectLst/>
                <a:latin typeface="+mn-lt"/>
              </a:rPr>
            </a:br>
            <a:r>
              <a:rPr lang="pt-BR" sz="1600" b="0" i="0" dirty="0">
                <a:solidFill>
                  <a:srgbClr val="3D464D"/>
                </a:solidFill>
                <a:effectLst/>
                <a:latin typeface="+mn-lt"/>
              </a:rPr>
              <a:t>- </a:t>
            </a:r>
            <a:r>
              <a:rPr lang="pt-BR" sz="1600" b="1" i="0" dirty="0">
                <a:solidFill>
                  <a:srgbClr val="3D464D"/>
                </a:solidFill>
                <a:effectLst/>
                <a:latin typeface="+mn-lt"/>
              </a:rPr>
              <a:t>Expert em </a:t>
            </a:r>
            <a:r>
              <a:rPr lang="pt-BR" sz="1600" b="1" i="0" dirty="0" err="1">
                <a:solidFill>
                  <a:srgbClr val="3D464D"/>
                </a:solidFill>
                <a:effectLst/>
                <a:latin typeface="+mn-lt"/>
              </a:rPr>
              <a:t>scrum</a:t>
            </a:r>
            <a:r>
              <a:rPr lang="pt-BR" sz="1600" b="1" i="0" dirty="0">
                <a:solidFill>
                  <a:srgbClr val="3D464D"/>
                </a:solidFill>
                <a:effectLst/>
                <a:latin typeface="+mn-lt"/>
              </a:rPr>
              <a:t>.</a:t>
            </a:r>
            <a:br>
              <a:rPr lang="pt-BR" sz="1600" b="0" i="0" dirty="0">
                <a:solidFill>
                  <a:srgbClr val="3D464D"/>
                </a:solidFill>
                <a:effectLst/>
                <a:latin typeface="+mn-lt"/>
              </a:rPr>
            </a:br>
            <a:r>
              <a:rPr lang="pt-BR" sz="1600" b="0" i="0" dirty="0">
                <a:solidFill>
                  <a:srgbClr val="3D464D"/>
                </a:solidFill>
                <a:effectLst/>
                <a:latin typeface="+mn-lt"/>
              </a:rPr>
              <a:t>- </a:t>
            </a:r>
            <a:r>
              <a:rPr lang="pt-BR" sz="1600" b="1" i="0" dirty="0">
                <a:solidFill>
                  <a:srgbClr val="3D464D"/>
                </a:solidFill>
                <a:effectLst/>
                <a:latin typeface="+mn-lt"/>
              </a:rPr>
              <a:t>Possui Social Skills: </a:t>
            </a:r>
            <a:r>
              <a:rPr lang="pt-BR" sz="1600" b="0" i="0" dirty="0">
                <a:solidFill>
                  <a:srgbClr val="3D464D"/>
                </a:solidFill>
                <a:effectLst/>
                <a:latin typeface="+mn-lt"/>
              </a:rPr>
              <a:t>capacidade de conseguir conversar e interagir com outras pessoas.</a:t>
            </a:r>
            <a:br>
              <a:rPr lang="pt-BR" sz="1600" b="0" i="0" dirty="0">
                <a:solidFill>
                  <a:srgbClr val="3D464D"/>
                </a:solidFill>
                <a:effectLst/>
                <a:latin typeface="+mn-lt"/>
              </a:rPr>
            </a:br>
            <a:r>
              <a:rPr lang="pt-BR" sz="1600" b="0" i="0" dirty="0">
                <a:solidFill>
                  <a:srgbClr val="3D464D"/>
                </a:solidFill>
                <a:effectLst/>
                <a:latin typeface="+mn-lt"/>
              </a:rPr>
              <a:t>- </a:t>
            </a:r>
            <a:r>
              <a:rPr lang="pt-BR" sz="1600" b="1" i="0" dirty="0">
                <a:solidFill>
                  <a:srgbClr val="3D464D"/>
                </a:solidFill>
                <a:effectLst/>
                <a:latin typeface="+mn-lt"/>
              </a:rPr>
              <a:t>Agente de mudanças: </a:t>
            </a:r>
            <a:r>
              <a:rPr lang="pt-BR" sz="1600" b="0" i="0" dirty="0">
                <a:solidFill>
                  <a:srgbClr val="3D464D"/>
                </a:solidFill>
                <a:effectLst/>
                <a:latin typeface="+mn-lt"/>
              </a:rPr>
              <a:t>tem o objetivo de melhorar a organização, não apenas o </a:t>
            </a:r>
            <a:r>
              <a:rPr lang="pt-BR" sz="1600" b="0" i="0" dirty="0" err="1">
                <a:solidFill>
                  <a:srgbClr val="3D464D"/>
                </a:solidFill>
                <a:effectLst/>
                <a:latin typeface="+mn-lt"/>
              </a:rPr>
              <a:t>scrum</a:t>
            </a:r>
            <a:r>
              <a:rPr lang="pt-BR" sz="1600" b="0" i="0" dirty="0">
                <a:solidFill>
                  <a:srgbClr val="3D464D"/>
                </a:solidFill>
                <a:effectLst/>
                <a:latin typeface="+mn-lt"/>
              </a:rPr>
              <a:t> </a:t>
            </a:r>
            <a:r>
              <a:rPr lang="pt-BR" sz="1600" b="0" i="0" dirty="0" err="1">
                <a:solidFill>
                  <a:srgbClr val="3D464D"/>
                </a:solidFill>
                <a:effectLst/>
                <a:latin typeface="+mn-lt"/>
              </a:rPr>
              <a:t>team</a:t>
            </a:r>
            <a:r>
              <a:rPr lang="pt-BR" sz="1600" b="0" i="0" dirty="0">
                <a:solidFill>
                  <a:srgbClr val="3D464D"/>
                </a:solidFill>
                <a:effectLst/>
                <a:latin typeface="+mn-lt"/>
              </a:rPr>
              <a:t>.</a:t>
            </a:r>
          </a:p>
          <a:p>
            <a:pPr algn="l"/>
            <a:endParaRPr lang="pt-BR" sz="1050" b="1" i="0" dirty="0">
              <a:solidFill>
                <a:srgbClr val="3D464D"/>
              </a:solidFill>
              <a:effectLst/>
              <a:latin typeface="Source Serif Pro" panose="02040603050405020204" pitchFamily="18" charset="0"/>
            </a:endParaRPr>
          </a:p>
          <a:p>
            <a:endParaRPr lang="pt-BR" sz="1200" b="0" i="0" dirty="0">
              <a:solidFill>
                <a:srgbClr val="3D464D"/>
              </a:solidFill>
              <a:effectLst/>
              <a:latin typeface="+mn-lt"/>
            </a:endParaRPr>
          </a:p>
          <a:p>
            <a:endParaRPr lang="pt-BR" sz="1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8738629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4294967295"/>
          </p:nvPr>
        </p:nvSpPr>
        <p:spPr>
          <a:xfrm>
            <a:off x="855619" y="2469279"/>
            <a:ext cx="10077423" cy="1137793"/>
          </a:xfrm>
        </p:spPr>
        <p:txBody>
          <a:bodyPr rtlCol="0">
            <a:normAutofit/>
          </a:bodyPr>
          <a:lstStyle/>
          <a:p>
            <a:pPr marL="0" indent="0" algn="ctr" rtl="0">
              <a:buNone/>
            </a:pPr>
            <a:r>
              <a:rPr lang="pt-BR" sz="2300" b="1" dirty="0">
                <a:solidFill>
                  <a:schemeClr val="bg1"/>
                </a:solidFill>
                <a:latin typeface="+mj-lt"/>
              </a:rPr>
              <a:t>08. Times </a:t>
            </a:r>
            <a:r>
              <a:rPr lang="pt-BR" sz="2300" b="1" dirty="0" err="1">
                <a:solidFill>
                  <a:schemeClr val="bg1"/>
                </a:solidFill>
                <a:latin typeface="+mj-lt"/>
              </a:rPr>
              <a:t>Kanban</a:t>
            </a:r>
            <a:endParaRPr lang="pt-BR" sz="23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783835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DA33802-8CF3-5A6D-7B80-A53EEC1F3D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Times </a:t>
            </a:r>
            <a:r>
              <a:rPr lang="pt-BR" dirty="0" err="1"/>
              <a:t>Kanban</a:t>
            </a:r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F5279F6-BF0E-8034-1B8E-189B2527B5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999"/>
          <a:stretch/>
        </p:blipFill>
        <p:spPr>
          <a:xfrm>
            <a:off x="1842052" y="2106074"/>
            <a:ext cx="8507896" cy="4400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5709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0C21F1-0485-4FEA-3760-F83092248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Equipe Ágil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14466C61-A7E5-F891-C3AE-6C5B68D0F9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512"/>
          <a:stretch/>
        </p:blipFill>
        <p:spPr>
          <a:xfrm>
            <a:off x="2207465" y="2020973"/>
            <a:ext cx="7777070" cy="4087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2191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20BEBB6-9E6D-BE9E-2C59-00B3E4262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Para saber mais: Indo a fundo em </a:t>
            </a:r>
            <a:r>
              <a:rPr lang="pt-BR" dirty="0" err="1"/>
              <a:t>Kanban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E6F1DCC-9556-3EDF-B1F6-31330ADA2B5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algn="l"/>
            <a:r>
              <a:rPr lang="pt-BR" sz="1400" b="0" i="0" dirty="0" err="1">
                <a:solidFill>
                  <a:srgbClr val="3D464D"/>
                </a:solidFill>
                <a:effectLst/>
              </a:rPr>
              <a:t>Kanban</a:t>
            </a:r>
            <a:r>
              <a:rPr lang="pt-BR" sz="1400" b="0" i="0" dirty="0">
                <a:solidFill>
                  <a:srgbClr val="3D464D"/>
                </a:solidFill>
                <a:effectLst/>
              </a:rPr>
              <a:t> é um tema extremamente rico dentro de agilidade. E é uma forma extremamente poderosa de visualizar e limitar o trabalho que está sendo feito por uma equipe.</a:t>
            </a:r>
          </a:p>
          <a:p>
            <a:pPr algn="l"/>
            <a:r>
              <a:rPr lang="pt-BR" sz="1400" b="0" i="0" dirty="0">
                <a:solidFill>
                  <a:srgbClr val="3D464D"/>
                </a:solidFill>
                <a:effectLst/>
              </a:rPr>
              <a:t>Aqui na </a:t>
            </a:r>
            <a:r>
              <a:rPr lang="pt-BR" sz="1400" b="0" i="0" dirty="0" err="1">
                <a:solidFill>
                  <a:srgbClr val="3D464D"/>
                </a:solidFill>
                <a:effectLst/>
              </a:rPr>
              <a:t>Alura</a:t>
            </a:r>
            <a:r>
              <a:rPr lang="pt-BR" sz="1400" b="0" i="0" dirty="0">
                <a:solidFill>
                  <a:srgbClr val="3D464D"/>
                </a:solidFill>
                <a:effectLst/>
              </a:rPr>
              <a:t> você encontra cursos que ensinam detalhadamente o </a:t>
            </a:r>
            <a:r>
              <a:rPr lang="pt-BR" sz="1400" b="0" i="0" dirty="0" err="1">
                <a:solidFill>
                  <a:srgbClr val="3D464D"/>
                </a:solidFill>
                <a:effectLst/>
              </a:rPr>
              <a:t>Kanban</a:t>
            </a:r>
            <a:r>
              <a:rPr lang="pt-BR" sz="1400" b="0" i="0" dirty="0">
                <a:solidFill>
                  <a:srgbClr val="3D464D"/>
                </a:solidFill>
                <a:effectLst/>
              </a:rPr>
              <a:t> e você pode inclusive começar </a:t>
            </a:r>
            <a:r>
              <a:rPr lang="pt-BR" sz="1400" b="0" i="0" dirty="0">
                <a:solidFill>
                  <a:srgbClr val="3D464D"/>
                </a:solidFill>
                <a:effectLst/>
                <a:hlinkClick r:id="rId2"/>
              </a:rPr>
              <a:t>por aqui</a:t>
            </a:r>
            <a:r>
              <a:rPr lang="pt-BR" sz="1400" b="0" i="0" dirty="0">
                <a:solidFill>
                  <a:srgbClr val="3D464D"/>
                </a:solidFill>
                <a:effectLst/>
              </a:rPr>
              <a:t>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3824508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4710CA-2812-931E-59F5-2D68993F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que aprendemos?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184DA24-650B-CE39-868E-3C79A5DF0A5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04800" y="2446749"/>
            <a:ext cx="11608904" cy="4258851"/>
          </a:xfrm>
        </p:spPr>
        <p:txBody>
          <a:bodyPr>
            <a:normAutofit/>
          </a:bodyPr>
          <a:lstStyle/>
          <a:p>
            <a:pPr algn="l"/>
            <a:r>
              <a:rPr lang="pt-BR" sz="1400" b="1" i="0" dirty="0" err="1">
                <a:solidFill>
                  <a:srgbClr val="3D464D"/>
                </a:solidFill>
                <a:effectLst/>
                <a:latin typeface="+mn-lt"/>
              </a:rPr>
              <a:t>Kanban</a:t>
            </a:r>
            <a:r>
              <a:rPr lang="pt-BR" sz="1400" b="0" i="0" dirty="0">
                <a:solidFill>
                  <a:srgbClr val="3D464D"/>
                </a:solidFill>
                <a:effectLst/>
                <a:latin typeface="+mn-lt"/>
              </a:rPr>
              <a:t> é uma evolução de como organizar o trabalho de um </a:t>
            </a:r>
            <a:r>
              <a:rPr lang="pt-BR" sz="1400" b="0" i="1" dirty="0">
                <a:solidFill>
                  <a:srgbClr val="3D464D"/>
                </a:solidFill>
                <a:effectLst/>
                <a:latin typeface="+mn-lt"/>
              </a:rPr>
              <a:t>Scrum Team</a:t>
            </a:r>
            <a:r>
              <a:rPr lang="pt-BR" sz="1400" b="0" i="0" dirty="0">
                <a:solidFill>
                  <a:srgbClr val="3D464D"/>
                </a:solidFill>
                <a:effectLst/>
                <a:latin typeface="+mn-lt"/>
              </a:rPr>
              <a:t>, sem possuir alguns dos papéis obrigatórios de Scrum e com um foco grande em garantir a capacidade de trabalho.</a:t>
            </a:r>
          </a:p>
          <a:p>
            <a:pPr algn="l"/>
            <a:r>
              <a:rPr lang="pt-BR" sz="1400" b="0" i="0" dirty="0">
                <a:solidFill>
                  <a:srgbClr val="3D464D"/>
                </a:solidFill>
                <a:effectLst/>
                <a:latin typeface="+mn-lt"/>
              </a:rPr>
              <a:t>É uma ferramenta interessante de se conhecer e explorar com mais detalhes para ver se sua aplicação é interessante para o seu ambiente organizacional.</a:t>
            </a:r>
          </a:p>
          <a:p>
            <a:pPr algn="l"/>
            <a:r>
              <a:rPr lang="pt-BR" sz="1400" b="0" i="0" dirty="0">
                <a:solidFill>
                  <a:srgbClr val="3D464D"/>
                </a:solidFill>
                <a:effectLst/>
                <a:latin typeface="+mn-lt"/>
              </a:rPr>
              <a:t>O método </a:t>
            </a:r>
            <a:r>
              <a:rPr lang="pt-BR" sz="1400" b="1" i="0" dirty="0" err="1">
                <a:solidFill>
                  <a:srgbClr val="3D464D"/>
                </a:solidFill>
                <a:effectLst/>
                <a:latin typeface="+mn-lt"/>
              </a:rPr>
              <a:t>Kanban</a:t>
            </a:r>
            <a:r>
              <a:rPr lang="pt-BR" sz="1400" b="0" i="0" dirty="0">
                <a:solidFill>
                  <a:srgbClr val="3D464D"/>
                </a:solidFill>
                <a:effectLst/>
                <a:latin typeface="+mn-lt"/>
              </a:rPr>
              <a:t> é constituído por tarefas e é dividido em 5 etapas: </a:t>
            </a:r>
            <a:r>
              <a:rPr lang="pt-BR" sz="1400" b="0" i="1" dirty="0">
                <a:solidFill>
                  <a:srgbClr val="3D464D"/>
                </a:solidFill>
                <a:effectLst/>
                <a:latin typeface="+mn-lt"/>
              </a:rPr>
              <a:t>documentação, prototipação, codificação, teste e entrega.</a:t>
            </a:r>
            <a:endParaRPr lang="pt-BR" sz="1400" b="0" i="0" dirty="0">
              <a:solidFill>
                <a:srgbClr val="3D464D"/>
              </a:solidFill>
              <a:effectLst/>
              <a:latin typeface="+mn-lt"/>
            </a:endParaRPr>
          </a:p>
          <a:p>
            <a:pPr algn="l"/>
            <a:endParaRPr lang="pt-BR" sz="1050" b="1" i="0" dirty="0">
              <a:solidFill>
                <a:srgbClr val="3D464D"/>
              </a:solidFill>
              <a:effectLst/>
              <a:latin typeface="Source Serif Pro" panose="02040603050405020204" pitchFamily="18" charset="0"/>
            </a:endParaRPr>
          </a:p>
          <a:p>
            <a:endParaRPr lang="pt-BR" sz="1200" b="0" i="0" dirty="0">
              <a:solidFill>
                <a:srgbClr val="3D464D"/>
              </a:solidFill>
              <a:effectLst/>
              <a:latin typeface="+mn-lt"/>
            </a:endParaRPr>
          </a:p>
          <a:p>
            <a:endParaRPr lang="pt-BR" sz="1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0092139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4710CA-2812-931E-59F5-2D68993F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que aprendemos?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184DA24-650B-CE39-868E-3C79A5DF0A5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81530" y="2446749"/>
            <a:ext cx="5632174" cy="4258851"/>
          </a:xfrm>
        </p:spPr>
        <p:txBody>
          <a:bodyPr>
            <a:normAutofit lnSpcReduction="10000"/>
          </a:bodyPr>
          <a:lstStyle/>
          <a:p>
            <a:pPr algn="l"/>
            <a:r>
              <a:rPr lang="pt-BR" sz="1400" b="0" i="0" dirty="0">
                <a:solidFill>
                  <a:srgbClr val="3D464D"/>
                </a:solidFill>
                <a:effectLst/>
                <a:latin typeface="+mn-lt"/>
              </a:rPr>
              <a:t>Em cada uma das etapas são afixados </a:t>
            </a:r>
            <a:r>
              <a:rPr lang="pt-BR" sz="1400" b="0" i="0" dirty="0" err="1">
                <a:solidFill>
                  <a:srgbClr val="3D464D"/>
                </a:solidFill>
                <a:effectLst/>
                <a:latin typeface="+mn-lt"/>
              </a:rPr>
              <a:t>post-its</a:t>
            </a:r>
            <a:r>
              <a:rPr lang="pt-BR" sz="1400" b="0" i="0" dirty="0">
                <a:solidFill>
                  <a:srgbClr val="3D464D"/>
                </a:solidFill>
                <a:effectLst/>
                <a:latin typeface="+mn-lt"/>
              </a:rPr>
              <a:t>, que costumam conter uma breve explicação da tarefa. Um determinado grupo de pessoas atuam em cada etapa, podendo ser uma, duas, ou até mais.</a:t>
            </a:r>
          </a:p>
          <a:p>
            <a:pPr algn="l"/>
            <a:r>
              <a:rPr lang="pt-BR" sz="1400" b="0" i="0" dirty="0">
                <a:solidFill>
                  <a:srgbClr val="3D464D"/>
                </a:solidFill>
                <a:effectLst/>
                <a:latin typeface="+mn-lt"/>
              </a:rPr>
              <a:t>Temos os papéis opcionais dentro da ferramenta </a:t>
            </a:r>
            <a:r>
              <a:rPr lang="pt-BR" sz="1400" b="1" i="0" dirty="0" err="1">
                <a:solidFill>
                  <a:srgbClr val="3D464D"/>
                </a:solidFill>
                <a:effectLst/>
                <a:latin typeface="+mn-lt"/>
              </a:rPr>
              <a:t>Kanban</a:t>
            </a:r>
            <a:r>
              <a:rPr lang="pt-BR" sz="1400" b="0" i="0" dirty="0">
                <a:solidFill>
                  <a:srgbClr val="3D464D"/>
                </a:solidFill>
                <a:effectLst/>
                <a:latin typeface="+mn-lt"/>
              </a:rPr>
              <a:t> que são:</a:t>
            </a:r>
          </a:p>
          <a:p>
            <a:pPr algn="l"/>
            <a:r>
              <a:rPr lang="pt-BR" sz="1400" b="1" i="0" dirty="0">
                <a:solidFill>
                  <a:srgbClr val="3D464D"/>
                </a:solidFill>
                <a:effectLst/>
                <a:latin typeface="+mn-lt"/>
              </a:rPr>
              <a:t>Service Delivery Manager</a:t>
            </a:r>
            <a:r>
              <a:rPr lang="pt-BR" sz="1400" b="0" i="0" dirty="0">
                <a:solidFill>
                  <a:srgbClr val="3D464D"/>
                </a:solidFill>
                <a:effectLst/>
                <a:latin typeface="+mn-lt"/>
              </a:rPr>
              <a:t>: é a pessoa que garante que os itens não fiquem parados, tem papel de facilitador no fluxo de mudanças e melhorias.</a:t>
            </a:r>
          </a:p>
          <a:p>
            <a:pPr algn="l"/>
            <a:r>
              <a:rPr lang="pt-BR" sz="1400" b="1" i="0" dirty="0">
                <a:solidFill>
                  <a:srgbClr val="3D464D"/>
                </a:solidFill>
                <a:effectLst/>
                <a:latin typeface="+mn-lt"/>
              </a:rPr>
              <a:t>Service </a:t>
            </a:r>
            <a:r>
              <a:rPr lang="pt-BR" sz="1400" b="1" i="0" dirty="0" err="1">
                <a:solidFill>
                  <a:srgbClr val="3D464D"/>
                </a:solidFill>
                <a:effectLst/>
                <a:latin typeface="+mn-lt"/>
              </a:rPr>
              <a:t>Request</a:t>
            </a:r>
            <a:r>
              <a:rPr lang="pt-BR" sz="1400" b="1" i="0" dirty="0">
                <a:solidFill>
                  <a:srgbClr val="3D464D"/>
                </a:solidFill>
                <a:effectLst/>
                <a:latin typeface="+mn-lt"/>
              </a:rPr>
              <a:t> Manager</a:t>
            </a:r>
            <a:r>
              <a:rPr lang="pt-BR" sz="1400" b="0" i="0" dirty="0">
                <a:solidFill>
                  <a:srgbClr val="3D464D"/>
                </a:solidFill>
                <a:effectLst/>
                <a:latin typeface="+mn-lt"/>
              </a:rPr>
              <a:t>: tem como papel principal fazer a ordenação e papel dos itens, qual item terá maior impacto e retorno de investimento.</a:t>
            </a:r>
          </a:p>
          <a:p>
            <a:pPr algn="l"/>
            <a:endParaRPr lang="pt-BR" sz="1050" b="1" i="0" dirty="0">
              <a:solidFill>
                <a:srgbClr val="3D464D"/>
              </a:solidFill>
              <a:effectLst/>
              <a:latin typeface="Source Serif Pro" panose="02040603050405020204" pitchFamily="18" charset="0"/>
            </a:endParaRPr>
          </a:p>
          <a:p>
            <a:endParaRPr lang="pt-BR" sz="1200" b="0" i="0" dirty="0">
              <a:solidFill>
                <a:srgbClr val="3D464D"/>
              </a:solidFill>
              <a:effectLst/>
              <a:latin typeface="+mn-lt"/>
            </a:endParaRPr>
          </a:p>
          <a:p>
            <a:endParaRPr lang="pt-BR" sz="1400" dirty="0">
              <a:latin typeface="+mn-lt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1DABD68-5425-85BA-3392-C335175D33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993" y="3137899"/>
            <a:ext cx="5429250" cy="2876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047525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4710CA-2812-931E-59F5-2D68993F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Conclusão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184DA24-650B-CE39-868E-3C79A5DF0A5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04800" y="2446749"/>
            <a:ext cx="11608904" cy="4258851"/>
          </a:xfrm>
        </p:spPr>
        <p:txBody>
          <a:bodyPr>
            <a:normAutofit/>
          </a:bodyPr>
          <a:lstStyle/>
          <a:p>
            <a:pPr algn="l"/>
            <a:endParaRPr lang="pt-BR" sz="1400" b="0" i="0" dirty="0">
              <a:solidFill>
                <a:srgbClr val="3D464D"/>
              </a:solidFill>
              <a:effectLst/>
              <a:latin typeface="+mn-lt"/>
            </a:endParaRPr>
          </a:p>
          <a:p>
            <a:pPr algn="l"/>
            <a:endParaRPr lang="pt-BR" sz="1050" b="1" i="0" dirty="0">
              <a:solidFill>
                <a:srgbClr val="3D464D"/>
              </a:solidFill>
              <a:effectLst/>
              <a:latin typeface="Source Serif Pro" panose="02040603050405020204" pitchFamily="18" charset="0"/>
            </a:endParaRPr>
          </a:p>
          <a:p>
            <a:endParaRPr lang="pt-BR" sz="1200" b="0" i="0" dirty="0">
              <a:solidFill>
                <a:srgbClr val="3D464D"/>
              </a:solidFill>
              <a:effectLst/>
              <a:latin typeface="+mn-lt"/>
            </a:endParaRPr>
          </a:p>
          <a:p>
            <a:endParaRPr lang="pt-BR" sz="1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168666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57BDB9-8355-1E1E-963F-BE80F77FEA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Formando uma nova equipe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E0B9156-6ECB-9327-F2FA-E73E270C713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6" y="1435608"/>
            <a:ext cx="4248404" cy="5066792"/>
          </a:xfrm>
        </p:spPr>
        <p:txBody>
          <a:bodyPr/>
          <a:lstStyle/>
          <a:p>
            <a:pPr algn="l"/>
            <a:r>
              <a:rPr lang="pt-BR" sz="1400" b="0" i="0" dirty="0">
                <a:solidFill>
                  <a:srgbClr val="3D464D"/>
                </a:solidFill>
                <a:effectLst/>
              </a:rPr>
              <a:t>Sua empresa possui projetos ágeis? Se sim, tente identificar qual é o papel de cada pessoa em um dos projetos existentes. Todas essas pessoas estão de alguma maneira envolvidas o tempo inteiro no projeto? Ou seja, elas estão sempre validando e adaptando a rota desse projeto?</a:t>
            </a:r>
          </a:p>
          <a:p>
            <a:pPr algn="l"/>
            <a:r>
              <a:rPr lang="pt-BR" sz="1400" b="0" i="0" dirty="0">
                <a:solidFill>
                  <a:srgbClr val="3D464D"/>
                </a:solidFill>
                <a:effectLst/>
              </a:rPr>
              <a:t>Agora, se sua empresa não possui equipes ágeis e sim micro equipes que detém conhecimentos de partes isoladas de um produto ou projeto, como você poderia reorganizar essa equipe para ser mais eficiente, diminuir gargalos e mais ainda, garantindo que todas as partes envolvidas estejam alinhadas sobre o projeto o tempo inteiro?</a:t>
            </a:r>
          </a:p>
          <a:p>
            <a:endParaRPr lang="pt-BR" dirty="0"/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9CC4AD62-039F-B684-6BD2-6F04D5937625}"/>
              </a:ext>
            </a:extLst>
          </p:cNvPr>
          <p:cNvSpPr txBox="1">
            <a:spLocks/>
          </p:cNvSpPr>
          <p:nvPr/>
        </p:nvSpPr>
        <p:spPr>
          <a:xfrm>
            <a:off x="6096000" y="1435608"/>
            <a:ext cx="4248404" cy="5066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400" b="1" dirty="0">
                <a:solidFill>
                  <a:srgbClr val="3D464D"/>
                </a:solidFill>
              </a:rPr>
              <a:t>Opinião do Instrutor: </a:t>
            </a:r>
          </a:p>
          <a:p>
            <a:r>
              <a:rPr lang="pt-BR" sz="1400" b="0" i="0" dirty="0">
                <a:solidFill>
                  <a:srgbClr val="3D464D"/>
                </a:solidFill>
                <a:effectLst/>
              </a:rPr>
              <a:t>Em uma equipe ágil, todos os conhecimentos necessários para que o projeto evolua está contido dentro do time. Isso significa ter um time multidisciplinar, que pode envolver, em uma mesma equipe: vendedores, marketing, desenvolvedores, infraestrutura, RH e assim por diante. Claro, cada uma dessas pessoas e áreas vai ter um papel diferente do projeto e no futuro vamos aprender quais papéis podem existir. Mas o ponto principal é: tudo o que o projeto precisa de conhecimento para evoluir, precisa estar contido nessa equipe.</a:t>
            </a:r>
            <a:endParaRPr lang="pt-BR" sz="1400" dirty="0">
              <a:solidFill>
                <a:srgbClr val="3D464D"/>
              </a:solidFill>
            </a:endParaRPr>
          </a:p>
          <a:p>
            <a:endParaRPr lang="pt-BR" sz="1400" dirty="0">
              <a:solidFill>
                <a:srgbClr val="3D464D"/>
              </a:solidFill>
            </a:endParaRP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576957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2C2C55-1B58-2805-06F5-ABA64FD65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Equipes ágeis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75A9D69-341D-BBC1-0199-912927DD555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pt-BR" sz="1400" b="1" i="0" dirty="0">
                <a:solidFill>
                  <a:srgbClr val="3D464D"/>
                </a:solidFill>
                <a:effectLst/>
              </a:rPr>
              <a:t>Qual alternativa melhor define uma equipe ágil?</a:t>
            </a:r>
          </a:p>
          <a:p>
            <a:r>
              <a:rPr lang="pt-BR" sz="1400" b="0" i="0" dirty="0">
                <a:solidFill>
                  <a:srgbClr val="83AD6D"/>
                </a:solidFill>
                <a:effectLst/>
              </a:rPr>
              <a:t>Uma equipe ágil é um grupo de pessoas com todos os conhecimentos necessários para produzir algo.</a:t>
            </a:r>
            <a:endParaRPr lang="pt-BR" sz="1400" dirty="0">
              <a:solidFill>
                <a:srgbClr val="3D464D"/>
              </a:solidFill>
            </a:endParaRPr>
          </a:p>
          <a:p>
            <a:r>
              <a:rPr lang="pt-BR" sz="1400" b="0" i="0" dirty="0">
                <a:solidFill>
                  <a:srgbClr val="767E85"/>
                </a:solidFill>
                <a:effectLst/>
              </a:rPr>
              <a:t> Em um time ágil o conhecimento necessário para atendimento aos objetivos centrais do projeto está contido na multidisciplinaridade da equipe.</a:t>
            </a:r>
            <a:endParaRPr lang="pt-BR" sz="1400" dirty="0"/>
          </a:p>
        </p:txBody>
      </p:sp>
    </p:spTree>
    <p:extLst>
      <p:ext uri="{BB962C8B-B14F-4D97-AF65-F5344CB8AC3E}">
        <p14:creationId xmlns:p14="http://schemas.microsoft.com/office/powerpoint/2010/main" val="24246495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4710CA-2812-931E-59F5-2D68993F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que aprendemos?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184DA24-650B-CE39-868E-3C79A5DF0A5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21208" y="2560318"/>
            <a:ext cx="10928670" cy="4469960"/>
          </a:xfrm>
        </p:spPr>
        <p:txBody>
          <a:bodyPr>
            <a:normAutofit/>
          </a:bodyPr>
          <a:lstStyle/>
          <a:p>
            <a:pPr algn="l"/>
            <a:r>
              <a:rPr lang="pt-BR" sz="1400" b="0" i="0" dirty="0">
                <a:solidFill>
                  <a:srgbClr val="3D464D"/>
                </a:solidFill>
                <a:effectLst/>
                <a:latin typeface="+mn-lt"/>
              </a:rPr>
              <a:t>Nessa aula aprendemos sobre a diferença entre Modelo Cascata (</a:t>
            </a:r>
            <a:r>
              <a:rPr lang="pt-BR" sz="1400" b="0" i="0" dirty="0" err="1">
                <a:solidFill>
                  <a:srgbClr val="3D464D"/>
                </a:solidFill>
                <a:effectLst/>
                <a:latin typeface="+mn-lt"/>
              </a:rPr>
              <a:t>Waterfall</a:t>
            </a:r>
            <a:r>
              <a:rPr lang="pt-BR" sz="1400" b="0" i="0" dirty="0">
                <a:solidFill>
                  <a:srgbClr val="3D464D"/>
                </a:solidFill>
                <a:effectLst/>
                <a:latin typeface="+mn-lt"/>
              </a:rPr>
              <a:t>) e Ágil.</a:t>
            </a:r>
          </a:p>
          <a:p>
            <a:pPr algn="l"/>
            <a:r>
              <a:rPr lang="pt-BR" sz="1400" b="1" i="0" dirty="0">
                <a:solidFill>
                  <a:srgbClr val="3D464D"/>
                </a:solidFill>
                <a:effectLst/>
                <a:latin typeface="+mn-lt"/>
              </a:rPr>
              <a:t>Modelo Cascata</a:t>
            </a:r>
            <a:r>
              <a:rPr lang="pt-BR" sz="1400" b="0" i="0" dirty="0">
                <a:solidFill>
                  <a:srgbClr val="3D464D"/>
                </a:solidFill>
                <a:effectLst/>
                <a:latin typeface="+mn-lt"/>
              </a:rPr>
              <a:t>: ele favorece os problemas de comunicação (o famoso telefone sem fio), com necessidade de muitos documentos e protocolos, muitos </a:t>
            </a:r>
            <a:r>
              <a:rPr lang="pt-BR" sz="1400" b="0" i="1" dirty="0" err="1">
                <a:solidFill>
                  <a:srgbClr val="3D464D"/>
                </a:solidFill>
                <a:effectLst/>
                <a:latin typeface="+mn-lt"/>
              </a:rPr>
              <a:t>hand-offs</a:t>
            </a:r>
            <a:r>
              <a:rPr lang="pt-BR" sz="1400" b="0" i="0" dirty="0">
                <a:solidFill>
                  <a:srgbClr val="3D464D"/>
                </a:solidFill>
                <a:effectLst/>
                <a:latin typeface="+mn-lt"/>
              </a:rPr>
              <a:t> entre os times e, com isso, a validação de tudo aquilo que foi construído durante o processo de desenvolvimento de um projeto só acontece no final.</a:t>
            </a:r>
          </a:p>
          <a:p>
            <a:pPr algn="l"/>
            <a:r>
              <a:rPr lang="pt-BR" sz="1400" b="0" i="0" dirty="0">
                <a:solidFill>
                  <a:srgbClr val="3D464D"/>
                </a:solidFill>
                <a:effectLst/>
                <a:latin typeface="+mn-lt"/>
              </a:rPr>
              <a:t>Por outro lado, há um foco muito forte na especialização de pessoas.</a:t>
            </a:r>
          </a:p>
          <a:p>
            <a:pPr algn="l"/>
            <a:r>
              <a:rPr lang="pt-BR" sz="1400" b="1" i="0" dirty="0">
                <a:solidFill>
                  <a:srgbClr val="3D464D"/>
                </a:solidFill>
                <a:effectLst/>
                <a:latin typeface="+mn-lt"/>
              </a:rPr>
              <a:t>Modelo ágil</a:t>
            </a:r>
            <a:r>
              <a:rPr lang="pt-BR" sz="1400" b="0" i="0" dirty="0">
                <a:solidFill>
                  <a:srgbClr val="3D464D"/>
                </a:solidFill>
                <a:effectLst/>
                <a:latin typeface="+mn-lt"/>
              </a:rPr>
              <a:t>: em uma equipe ágil, todas as pessoas que participarão do desenvolvimento do projeto se juntam em todas as etapas desse processo, sendo apenas uma só equipe.</a:t>
            </a:r>
          </a:p>
          <a:p>
            <a:pPr algn="l"/>
            <a:r>
              <a:rPr lang="pt-BR" sz="1400" b="0" i="0" dirty="0">
                <a:solidFill>
                  <a:srgbClr val="3D464D"/>
                </a:solidFill>
                <a:effectLst/>
                <a:latin typeface="+mn-lt"/>
              </a:rPr>
              <a:t>Ela possui foco em inspeção e adaptação do produto, transparência e eficiência.</a:t>
            </a:r>
          </a:p>
          <a:p>
            <a:pPr algn="l"/>
            <a:endParaRPr lang="pt-BR" sz="1050" b="1" i="0" dirty="0">
              <a:solidFill>
                <a:srgbClr val="3D464D"/>
              </a:solidFill>
              <a:effectLst/>
              <a:latin typeface="Source Serif Pro" panose="02040603050405020204" pitchFamily="18" charset="0"/>
            </a:endParaRPr>
          </a:p>
          <a:p>
            <a:endParaRPr lang="pt-BR" sz="1200" b="0" i="0" dirty="0">
              <a:solidFill>
                <a:srgbClr val="3D464D"/>
              </a:solidFill>
              <a:effectLst/>
              <a:latin typeface="+mn-lt"/>
            </a:endParaRPr>
          </a:p>
          <a:p>
            <a:endParaRPr lang="pt-BR" sz="1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825971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4294967295"/>
          </p:nvPr>
        </p:nvSpPr>
        <p:spPr>
          <a:xfrm>
            <a:off x="855619" y="2469279"/>
            <a:ext cx="10077423" cy="1137793"/>
          </a:xfrm>
        </p:spPr>
        <p:txBody>
          <a:bodyPr rtlCol="0">
            <a:normAutofit/>
          </a:bodyPr>
          <a:lstStyle/>
          <a:p>
            <a:pPr marL="0" indent="0" algn="ctr" rtl="0">
              <a:buNone/>
            </a:pPr>
            <a:r>
              <a:rPr lang="pt-BR" sz="2300" b="1" dirty="0">
                <a:solidFill>
                  <a:schemeClr val="bg1"/>
                </a:solidFill>
                <a:latin typeface="+mj-lt"/>
              </a:rPr>
              <a:t>02. Auto organização</a:t>
            </a:r>
          </a:p>
        </p:txBody>
      </p:sp>
    </p:spTree>
    <p:extLst>
      <p:ext uri="{BB962C8B-B14F-4D97-AF65-F5344CB8AC3E}">
        <p14:creationId xmlns:p14="http://schemas.microsoft.com/office/powerpoint/2010/main" val="20919030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14164A-BEA0-9D48-6B90-7E5A0608F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Auto organização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CD8C997-51E1-3EA1-39D3-70F9DEBBF1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512"/>
          <a:stretch/>
        </p:blipFill>
        <p:spPr>
          <a:xfrm>
            <a:off x="2038329" y="1852317"/>
            <a:ext cx="8115341" cy="4265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717477"/>
      </p:ext>
    </p:extLst>
  </p:cSld>
  <p:clrMapOvr>
    <a:masterClrMapping/>
  </p:clrMapOvr>
</p:sld>
</file>

<file path=ppt/theme/theme1.xml><?xml version="1.0" encoding="utf-8"?>
<a:theme xmlns:a="http://schemas.openxmlformats.org/drawingml/2006/main" name="DocBoas-vinda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Segoe UI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60957305_TF10001108_Win32" id="{28A79BE7-1959-4F88-894F-C0DF83BEA638}" vid="{43AF368F-97C8-445F-AF65-9C3884FDC69E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{490CAC70-9455-490A-9D57-74F09AA546B7}tf10001108_win32</Template>
  <TotalTime>1840</TotalTime>
  <Words>3025</Words>
  <Application>Microsoft Office PowerPoint</Application>
  <PresentationFormat>Widescreen</PresentationFormat>
  <Paragraphs>169</Paragraphs>
  <Slides>43</Slides>
  <Notes>10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43</vt:i4>
      </vt:variant>
    </vt:vector>
  </HeadingPairs>
  <TitlesOfParts>
    <vt:vector size="51" baseType="lpstr">
      <vt:lpstr>Arial</vt:lpstr>
      <vt:lpstr>Calibri</vt:lpstr>
      <vt:lpstr>Courier New</vt:lpstr>
      <vt:lpstr>Open sans</vt:lpstr>
      <vt:lpstr>Segoe UI</vt:lpstr>
      <vt:lpstr>Segoe UI Light</vt:lpstr>
      <vt:lpstr>Source Serif Pro</vt:lpstr>
      <vt:lpstr>DocBoas-vindas</vt:lpstr>
      <vt:lpstr>Business Agility T5 - ONE</vt:lpstr>
      <vt:lpstr>Apresentação do PowerPoint</vt:lpstr>
      <vt:lpstr>Introdução </vt:lpstr>
      <vt:lpstr>Equipe Ágil</vt:lpstr>
      <vt:lpstr>Formando uma nova equipe</vt:lpstr>
      <vt:lpstr>Equipes ágeis</vt:lpstr>
      <vt:lpstr>O que aprendemos? </vt:lpstr>
      <vt:lpstr>Apresentação do PowerPoint</vt:lpstr>
      <vt:lpstr>Auto organização</vt:lpstr>
      <vt:lpstr>Única escolha sobre o conteúdo da aula</vt:lpstr>
      <vt:lpstr>Auto organização na prática</vt:lpstr>
      <vt:lpstr>O que aprendemos? </vt:lpstr>
      <vt:lpstr>Apresentação do PowerPoint</vt:lpstr>
      <vt:lpstr>Tipos de Equipe</vt:lpstr>
      <vt:lpstr>Tipos de equipe</vt:lpstr>
      <vt:lpstr>Equipes em ambientes ágeis </vt:lpstr>
      <vt:lpstr>O que aprendemos? </vt:lpstr>
      <vt:lpstr>Apresentação do PowerPoint</vt:lpstr>
      <vt:lpstr>Scrum Team</vt:lpstr>
      <vt:lpstr>O Scrum Team</vt:lpstr>
      <vt:lpstr>Organizando times</vt:lpstr>
      <vt:lpstr>O que aprendemos? </vt:lpstr>
      <vt:lpstr>Apresentação do PowerPoint</vt:lpstr>
      <vt:lpstr>Product Owner</vt:lpstr>
      <vt:lpstr>Papel do Product Owner</vt:lpstr>
      <vt:lpstr>Para saber mais: o dia a dia de um Product Owner </vt:lpstr>
      <vt:lpstr>O que aprendemos? </vt:lpstr>
      <vt:lpstr>Apresentação do PowerPoint</vt:lpstr>
      <vt:lpstr>Development Team</vt:lpstr>
      <vt:lpstr>Papel do Development Team </vt:lpstr>
      <vt:lpstr>Development Team fora de tecnologia</vt:lpstr>
      <vt:lpstr>O que aprendemos? </vt:lpstr>
      <vt:lpstr>Apresentação do PowerPoint</vt:lpstr>
      <vt:lpstr>Scrum Master </vt:lpstr>
      <vt:lpstr>Características de Scrum Master</vt:lpstr>
      <vt:lpstr>Perguntas reflexivas</vt:lpstr>
      <vt:lpstr>O que aprendemos? </vt:lpstr>
      <vt:lpstr>Apresentação do PowerPoint</vt:lpstr>
      <vt:lpstr>Times Kanban</vt:lpstr>
      <vt:lpstr>Para saber mais: Indo a fundo em Kanban</vt:lpstr>
      <vt:lpstr>O que aprendemos? </vt:lpstr>
      <vt:lpstr>O que aprendemos? </vt:lpstr>
      <vt:lpstr>Conclusão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Desenvolvimento Pessoal T5 - ONE</dc:title>
  <dc:creator>Raíza</dc:creator>
  <cp:keywords/>
  <cp:lastModifiedBy>Raíza</cp:lastModifiedBy>
  <cp:revision>499</cp:revision>
  <dcterms:created xsi:type="dcterms:W3CDTF">2023-03-31T14:10:52Z</dcterms:created>
  <dcterms:modified xsi:type="dcterms:W3CDTF">2023-06-08T15:04:38Z</dcterms:modified>
  <cp:version/>
</cp:coreProperties>
</file>